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y="5143500" cx="9144000"/>
  <p:notesSz cx="6858000" cy="9144000"/>
  <p:embeddedFontLst>
    <p:embeddedFont>
      <p:font typeface="Open Sans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CF1E61DB-91CF-47A6-A219-FD463A325E8D}">
  <a:tblStyle styleId="{CF1E61DB-91CF-47A6-A219-FD463A325E8D}" styleName="Table_0">
    <a:wholeTbl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OpenSans-bold.fntdata"/><Relationship Id="rId47" Type="http://schemas.openxmlformats.org/officeDocument/2006/relationships/font" Target="fonts/OpenSans-regular.fntdata"/><Relationship Id="rId49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Shape 3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Shape 3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Shape 3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9.pn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png"/><Relationship Id="rId4" Type="http://schemas.openxmlformats.org/officeDocument/2006/relationships/image" Target="../media/image0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0" y="928125"/>
            <a:ext cx="8520600" cy="1225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Low Cost High Accuracy Spectral Test System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Advisor/Client: Dr. Degang Chen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Team Members: Scott Poder, Yifan Jiang, Tao Chen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6521" y="0"/>
            <a:ext cx="683095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4485" y="0"/>
            <a:ext cx="683502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3170" y="0"/>
            <a:ext cx="679766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3800" y="0"/>
            <a:ext cx="68364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3627" y="0"/>
            <a:ext cx="677674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PCB Approach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Four Layer Board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Layer 1: Components and Routing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Layer 2: Ground Layer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Layer 3: Power Plane Layer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Layer 4: More Components and Routing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Separate Analog and Digital Components</a:t>
            </a:r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8777" y="1637027"/>
            <a:ext cx="3673525" cy="293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8405" y="0"/>
            <a:ext cx="462718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Finished Product</a:t>
            </a:r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152475"/>
            <a:ext cx="8520600" cy="3384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Low Cost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PCB Fabrication: $66.00</a:t>
            </a:r>
            <a:br>
              <a:rPr lang="en"/>
            </a:br>
            <a:r>
              <a:rPr lang="en"/>
              <a:t>Electrical Components from Digikey: $247.80</a:t>
            </a:r>
            <a:br>
              <a:rPr lang="en"/>
            </a:br>
            <a:r>
              <a:rPr lang="en"/>
              <a:t>ADC Socket: $11.00</a:t>
            </a:r>
            <a:br>
              <a:rPr lang="en"/>
            </a:br>
            <a:r>
              <a:rPr lang="en"/>
              <a:t>FPGA: Free (Lent from ISU Parts Shop)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Total: </a:t>
            </a:r>
            <a:r>
              <a:rPr lang="en">
                <a:highlight>
                  <a:srgbClr val="FFFF00"/>
                </a:highlight>
              </a:rPr>
              <a:t>$324.80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APx555: $28,300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Sine Lookup Table </a:t>
            </a: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Two Operation Models for DAC8831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                                   Unipolar Output  vs  Bipolar output</a:t>
            </a:r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090687"/>
            <a:ext cx="3829050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6100" y="3169824"/>
            <a:ext cx="3580474" cy="139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Problem Statement:</a:t>
            </a:r>
            <a:r>
              <a:rPr lang="en"/>
              <a:t> Dynamic Spectral Testing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/>
              <a:t>Standard Test Requirements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Spectral purity of input signal to be at least 3 to 4 bits more pure than ADC under test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 input signal range should be only slightly lower than the ADC input range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The signal should be sampled coherently</a:t>
            </a:r>
          </a:p>
        </p:txBody>
      </p:sp>
      <p:sp>
        <p:nvSpPr>
          <p:cNvPr id="62" name="Shape 6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/>
              <a:t>Defect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Time consuming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Very expensive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Difficult to set up the test, maintain, and calibrate</a:t>
            </a:r>
          </a:p>
        </p:txBody>
      </p:sp>
      <p:sp>
        <p:nvSpPr>
          <p:cNvPr id="63" name="Shape 63"/>
          <p:cNvSpPr/>
          <p:nvPr/>
        </p:nvSpPr>
        <p:spPr>
          <a:xfrm>
            <a:off x="4384690" y="2719600"/>
            <a:ext cx="374625" cy="2821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000000"/>
                </a:solidFill>
                <a:latin typeface="Arial"/>
              </a:rPr>
              <a:t>=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Sine Lookup Table </a:t>
            </a:r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Important parameters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f_target : target frequency - We will test our ADC at multiple frequency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M: Lookup Table Size - We choose M = 2^16 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J(i): i-th element in Lookup Table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* Our target frequency is 6.89kHz,13.78kHz,20.3kHz. Also, the ratio between f_target and ADC sampling rate should be non-integer. 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Sine Lookup Table</a:t>
            </a:r>
          </a:p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311700" y="11303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 choose Bipolar Operation model.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The range of V_out = +/- 2.5 V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But we told by Dr.Chen, do not test at 100% of V_ref.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So we choose 99% of V_ref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8775" y="445025"/>
            <a:ext cx="3962400" cy="15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/>
          <p:nvPr/>
        </p:nvSpPr>
        <p:spPr>
          <a:xfrm>
            <a:off x="354250" y="3675300"/>
            <a:ext cx="7494600" cy="6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Formula for D(i) :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D(i)= round((1+2*0.99*sin(2*pi*((f_target/sampling rate*M)/65536)*k))*16384+16384)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Sine Lookup Table</a:t>
            </a:r>
          </a:p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Check the results: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The maximum D returns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V_out(max) = 2.5*(65208-2^15)/(2^15) = 2.4749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And the minimum D: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V_out(min) = 2.5*(328-2^15)/(2^15)= -2.4749</a:t>
            </a:r>
          </a:p>
        </p:txBody>
      </p:sp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3675" y="97712"/>
            <a:ext cx="4116774" cy="271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4425" y="218187"/>
            <a:ext cx="1619250" cy="24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DAC8831 Timing Diagram</a:t>
            </a:r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311700" y="3574025"/>
            <a:ext cx="7970700" cy="99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SDI: serial data input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Ttd: 30 ns, cs high between active period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7" y="1152462"/>
            <a:ext cx="6619875" cy="246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ADS 8881 Timing diagram</a:t>
            </a:r>
          </a:p>
        </p:txBody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311700" y="3076525"/>
            <a:ext cx="8126100" cy="1492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Tconv-max: conversion time, 500ns - 700ns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Tacq: acquisition time, minimum 290 ns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DIN: digital input</a:t>
            </a:r>
          </a:p>
        </p:txBody>
      </p:sp>
      <p:pic>
        <p:nvPicPr>
          <p:cNvPr id="226" name="Shape 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6153150" cy="19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Chip programming</a:t>
            </a:r>
          </a:p>
        </p:txBody>
      </p:sp>
      <p:pic>
        <p:nvPicPr>
          <p:cNvPr id="232" name="Shape 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1650" y="1171312"/>
            <a:ext cx="4953000" cy="343852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Shape 233"/>
          <p:cNvSpPr/>
          <p:nvPr/>
        </p:nvSpPr>
        <p:spPr>
          <a:xfrm>
            <a:off x="1847275" y="2094475"/>
            <a:ext cx="1160700" cy="178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     FPGA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FPGA</a:t>
            </a:r>
          </a:p>
        </p:txBody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50MHz on the board clock divides down to 8.5kHz 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GPIO pins used as input/ output pins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Verilog programming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3575" y="1577724"/>
            <a:ext cx="3053524" cy="239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ADC/ DAC Simulation</a:t>
            </a:r>
          </a:p>
        </p:txBody>
      </p:sp>
      <p:pic>
        <p:nvPicPr>
          <p:cNvPr id="246" name="Shape 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550" y="1418975"/>
            <a:ext cx="7461749" cy="236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DAC SPI Measurement from FPGA</a:t>
            </a:r>
          </a:p>
        </p:txBody>
      </p:sp>
      <p:pic>
        <p:nvPicPr>
          <p:cNvPr id="252" name="Shape 252"/>
          <p:cNvPicPr preferRelativeResize="0"/>
          <p:nvPr/>
        </p:nvPicPr>
        <p:blipFill rotWithShape="1">
          <a:blip r:embed="rId3">
            <a:alphaModFix/>
          </a:blip>
          <a:srcRect b="58249" l="0" r="0" t="0"/>
          <a:stretch/>
        </p:blipFill>
        <p:spPr>
          <a:xfrm>
            <a:off x="527687" y="1276350"/>
            <a:ext cx="8088623" cy="2026174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 txBox="1"/>
          <p:nvPr/>
        </p:nvSpPr>
        <p:spPr>
          <a:xfrm>
            <a:off x="2894775" y="3708700"/>
            <a:ext cx="5034300" cy="8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16'b1010100100000001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DAC Measurement</a:t>
            </a:r>
          </a:p>
        </p:txBody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311700" y="3337925"/>
            <a:ext cx="8520600" cy="123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At first: Discovered we routed INV and RFB pins together (should be separated)</a:t>
            </a:r>
            <a:br>
              <a:rPr lang="en"/>
            </a:br>
            <a:r>
              <a:rPr lang="en"/>
              <a:t>	Solution: Took Exacto-Knife to wire traces and fixed it using jumper wire</a:t>
            </a:r>
            <a:br>
              <a:rPr lang="en"/>
            </a:br>
            <a:r>
              <a:rPr lang="en"/>
              <a:t>	Problem Still Existed, DAC must be damaged, ordered new one</a:t>
            </a:r>
            <a:br>
              <a:rPr lang="en"/>
            </a:br>
            <a:r>
              <a:rPr lang="en"/>
              <a:t>Received a new one: Problem still exists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60" name="Shape 2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399" y="1104225"/>
            <a:ext cx="8379900" cy="2001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Conceptual Sketch:</a:t>
            </a:r>
            <a:r>
              <a:rPr lang="en"/>
              <a:t> New Algorithm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/>
              <a:t>Improvement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Dramatically reduce the purity requirement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Completely remove the need for coherent sampling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Allows for the signal to be clipped up to 1%</a:t>
            </a:r>
          </a:p>
        </p:txBody>
      </p:sp>
      <p:sp>
        <p:nvSpPr>
          <p:cNvPr id="70" name="Shape 7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/>
              <a:t>Achievement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With this new algorithm, we are able to design a PCB test system for very low-cost, high-accuracy spectrum test for high performance ADCs.</a:t>
            </a:r>
          </a:p>
        </p:txBody>
      </p:sp>
      <p:sp>
        <p:nvSpPr>
          <p:cNvPr id="71" name="Shape 71"/>
          <p:cNvSpPr/>
          <p:nvPr/>
        </p:nvSpPr>
        <p:spPr>
          <a:xfrm>
            <a:off x="4384677" y="2719613"/>
            <a:ext cx="374625" cy="2821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000000"/>
                </a:solidFill>
                <a:latin typeface="Arial"/>
              </a:rPr>
              <a:t>=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ADC Measurement</a:t>
            </a:r>
          </a:p>
        </p:txBody>
      </p:sp>
      <p:pic>
        <p:nvPicPr>
          <p:cNvPr id="266" name="Shape 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6000" y="1026950"/>
            <a:ext cx="4077823" cy="244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Shape 2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675" y="1053349"/>
            <a:ext cx="3989824" cy="2393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8" name="Shape 268"/>
          <p:cNvCxnSpPr/>
          <p:nvPr/>
        </p:nvCxnSpPr>
        <p:spPr>
          <a:xfrm>
            <a:off x="824075" y="1366550"/>
            <a:ext cx="0" cy="1696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69" name="Shape 269"/>
          <p:cNvCxnSpPr/>
          <p:nvPr/>
        </p:nvCxnSpPr>
        <p:spPr>
          <a:xfrm>
            <a:off x="5529400" y="1175575"/>
            <a:ext cx="0" cy="1696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graphicFrame>
        <p:nvGraphicFramePr>
          <p:cNvPr id="270" name="Shape 270"/>
          <p:cNvGraphicFramePr/>
          <p:nvPr/>
        </p:nvGraphicFramePr>
        <p:xfrm>
          <a:off x="1349925" y="3890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{CF1E61DB-91CF-47A6-A219-FD463A325E8D}</a:tableStyleId>
              </a:tblPr>
              <a:tblGrid>
                <a:gridCol w="1981200"/>
                <a:gridCol w="1981200"/>
                <a:gridCol w="1981200"/>
              </a:tblGrid>
              <a:tr h="127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Input Voltage 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Measured Output Code 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Expected Code</a:t>
                      </a: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11 1111 1111 1011 1100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11 1111 1111 1111 1111</a:t>
                      </a: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4.5V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01 1111 1011 1111 0111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01 1111 1111 1111 1111</a:t>
                      </a: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271" name="Shape 271"/>
          <p:cNvSpPr/>
          <p:nvPr/>
        </p:nvSpPr>
        <p:spPr>
          <a:xfrm>
            <a:off x="770575" y="2334600"/>
            <a:ext cx="392100" cy="6534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2" name="Shape 272"/>
          <p:cNvSpPr/>
          <p:nvPr/>
        </p:nvSpPr>
        <p:spPr>
          <a:xfrm>
            <a:off x="5529400" y="1548575"/>
            <a:ext cx="392100" cy="6534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Future Tasks:</a:t>
            </a:r>
            <a:r>
              <a:rPr lang="en"/>
              <a:t> Next Year’s Senior Design Team</a:t>
            </a:r>
          </a:p>
        </p:txBody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Either Fix DAC or Pick a new one and Redesign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Debug ADC Clock Delay Issue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Finish programming on the FPGA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Perform Spectral Test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"/>
              <a:t>Compare Traditional with Nontraditional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Create user friendly GUI for entire process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lang="en"/>
              <a:t>Make Improvements where they see fit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Thanks for listening!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References</a:t>
            </a:r>
          </a:p>
        </p:txBody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1200"/>
              <a:t>Ben’s Master Thesis: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Magstadt, Benjamin Thomas, “Relaxing the requirements for accurate testing of data converters” (2014). Graduate Theses and Dissertations. Paper 13918.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200"/>
              <a:t>   2. DAC8831 Datasheet: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"16-Bit, Ultra-Low Power, Voltage-Output Digital-to-Analog Converters." Texas Instruments. Texas Instruments Incorporated, Sept. 2007. Web. 26 Apr. 2016. &lt;http://www.ti.com.cn/cn/lit/ds/symlink/dac8831.pdf&gt;.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   3. ADS8881 Datasheet: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"ADS8881x 18-Bit, 1-MSPS, Serial Interface, MicroPower, Miniature, True-Differential Input, SAR Analog-to-Digital Converter." Texas Instruments. Texas Instruments Incorporated, Aug. 2015. Web. 26 Apr. 2016. &lt;http://www.ti.com/lit/ds/symlink/ads8881.pdf&gt;.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Schedule</a:t>
            </a:r>
          </a:p>
        </p:txBody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9/2015 - 10/2015 - Research/Component Selection/Methods</a:t>
            </a:r>
            <a:br>
              <a:rPr lang="en"/>
            </a:br>
            <a:r>
              <a:rPr lang="en"/>
              <a:t>11/2015 - 12/2015 - First Draft Schematic/Simulations</a:t>
            </a:r>
            <a:br>
              <a:rPr lang="en"/>
            </a:br>
            <a:r>
              <a:rPr lang="en"/>
              <a:t>1/2016 - 3/2016 - Hardware Redesign/Correct Semester 1 Errors/Begin Software</a:t>
            </a:r>
            <a:br>
              <a:rPr lang="en"/>
            </a:br>
            <a:r>
              <a:rPr lang="en"/>
              <a:t>3/2016 - 4/2016 - PCB Manufacture/Testing/Documentation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Hardware Design</a:t>
            </a:r>
          </a:p>
        </p:txBody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rPr b="1" lang="en" sz="1600">
                <a:solidFill>
                  <a:schemeClr val="dk1"/>
                </a:solidFill>
              </a:rPr>
              <a:t>DAC</a:t>
            </a:r>
          </a:p>
          <a:p>
            <a:pPr indent="-330200" lvl="0" marL="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600">
                <a:solidFill>
                  <a:schemeClr val="dk1"/>
                </a:solidFill>
              </a:rPr>
              <a:t>DAC8831 is 16-bit, 2MSPS, and operating in bipolar mode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rPr b="1" lang="en" sz="1600">
                <a:solidFill>
                  <a:schemeClr val="dk1"/>
                </a:solidFill>
              </a:rPr>
              <a:t>Filter Design:</a:t>
            </a:r>
          </a:p>
          <a:p>
            <a:pPr indent="-330200" lvl="0" marL="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600">
                <a:solidFill>
                  <a:schemeClr val="dk1"/>
                </a:solidFill>
              </a:rPr>
              <a:t>RC Filter - Phase Shift Output</a:t>
            </a:r>
          </a:p>
          <a:p>
            <a:pPr indent="-330200" lvl="0" marL="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600">
                <a:solidFill>
                  <a:schemeClr val="dk1"/>
                </a:solidFill>
              </a:rPr>
              <a:t>RR Filter - Match Amplitude of RC Filter</a:t>
            </a:r>
          </a:p>
          <a:p>
            <a:pPr indent="-330200" lvl="0" marL="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600">
                <a:solidFill>
                  <a:schemeClr val="dk1"/>
                </a:solidFill>
              </a:rPr>
              <a:t>Input from DAC: ±2.5V sine wave</a:t>
            </a:r>
          </a:p>
          <a:p>
            <a:pPr indent="-330200" lvl="0" marL="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600">
                <a:solidFill>
                  <a:schemeClr val="dk1"/>
                </a:solidFill>
              </a:rPr>
              <a:t>Output to ADC: ±4.3V sine wave</a:t>
            </a:r>
          </a:p>
          <a:p>
            <a:pPr indent="-330200" lvl="1" marL="9144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1600">
                <a:solidFill>
                  <a:schemeClr val="dk1"/>
                </a:solidFill>
              </a:rPr>
              <a:t>Gain from Input to Output: 1.72</a:t>
            </a:r>
          </a:p>
          <a:p>
            <a:pPr indent="-330200" lvl="0" marL="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600">
                <a:solidFill>
                  <a:schemeClr val="dk1"/>
                </a:solidFill>
              </a:rPr>
              <a:t>RC Filter and RR Filter: sqrt(2) attenuation at -3dB</a:t>
            </a:r>
          </a:p>
          <a:p>
            <a:pPr indent="-330200" lvl="1" marL="9144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1600">
                <a:solidFill>
                  <a:schemeClr val="dk1"/>
                </a:solidFill>
              </a:rPr>
              <a:t>Adjusted Gain: 1.72*sqrt(2)</a:t>
            </a:r>
          </a:p>
          <a:p>
            <a:pPr indent="-330200" lvl="0" marL="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600">
                <a:solidFill>
                  <a:schemeClr val="dk1"/>
                </a:solidFill>
              </a:rPr>
              <a:t>7 RC Filters + 1RR Filter = 7 Possible Test Frequencies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ADC</a:t>
            </a:r>
          </a:p>
          <a:p>
            <a:pPr indent="-330200" lvl="0" marL="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600">
                <a:solidFill>
                  <a:schemeClr val="dk1"/>
                </a:solidFill>
              </a:rPr>
              <a:t>ADC8881 is 18-bit, 1MSPS, and operating in single ended signal configuration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Hardware Design</a:t>
            </a:r>
          </a:p>
        </p:txBody>
      </p:sp>
      <p:grpSp>
        <p:nvGrpSpPr>
          <p:cNvPr id="308" name="Shape 308"/>
          <p:cNvGrpSpPr/>
          <p:nvPr/>
        </p:nvGrpSpPr>
        <p:grpSpPr>
          <a:xfrm>
            <a:off x="586165" y="1615243"/>
            <a:ext cx="7971680" cy="2211412"/>
            <a:chOff x="817937" y="2770775"/>
            <a:chExt cx="7715525" cy="1817400"/>
          </a:xfrm>
        </p:grpSpPr>
        <p:sp>
          <p:nvSpPr>
            <p:cNvPr id="309" name="Shape 309"/>
            <p:cNvSpPr txBox="1"/>
            <p:nvPr/>
          </p:nvSpPr>
          <p:spPr>
            <a:xfrm>
              <a:off x="4825750" y="2845750"/>
              <a:ext cx="690600" cy="463500"/>
            </a:xfrm>
            <a:prstGeom prst="rect">
              <a:avLst/>
            </a:prstGeom>
            <a:solidFill>
              <a:srgbClr val="6FA8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>
                  <a:solidFill>
                    <a:srgbClr val="FFFFFF"/>
                  </a:solidFill>
                </a:rPr>
                <a:t>RR Filter</a:t>
              </a:r>
            </a:p>
          </p:txBody>
        </p:sp>
        <p:sp>
          <p:nvSpPr>
            <p:cNvPr id="310" name="Shape 310"/>
            <p:cNvSpPr txBox="1"/>
            <p:nvPr/>
          </p:nvSpPr>
          <p:spPr>
            <a:xfrm>
              <a:off x="4825750" y="4110725"/>
              <a:ext cx="690600" cy="463500"/>
            </a:xfrm>
            <a:prstGeom prst="rect">
              <a:avLst/>
            </a:prstGeom>
            <a:solidFill>
              <a:srgbClr val="6FA8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>
                  <a:solidFill>
                    <a:srgbClr val="FFFFFF"/>
                  </a:solidFill>
                </a:rPr>
                <a:t>RC Filter</a:t>
              </a:r>
            </a:p>
          </p:txBody>
        </p:sp>
        <p:sp>
          <p:nvSpPr>
            <p:cNvPr id="311" name="Shape 311"/>
            <p:cNvSpPr/>
            <p:nvPr/>
          </p:nvSpPr>
          <p:spPr>
            <a:xfrm>
              <a:off x="3575762" y="2770775"/>
              <a:ext cx="90900" cy="1817400"/>
            </a:xfrm>
            <a:prstGeom prst="leftBracket">
              <a:avLst>
                <a:gd fmla="val 8333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5598200" y="2770775"/>
              <a:ext cx="90900" cy="1817400"/>
            </a:xfrm>
            <a:prstGeom prst="rightBracket">
              <a:avLst>
                <a:gd fmla="val 8333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4504175" y="2963950"/>
              <a:ext cx="281700" cy="2271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6FA8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4513325" y="4256225"/>
              <a:ext cx="263400" cy="1725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6FA8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>
              <a:off x="4255200" y="2963950"/>
              <a:ext cx="209100" cy="599700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rgbClr val="6FA8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>
              <a:off x="4255200" y="3829025"/>
              <a:ext cx="209100" cy="5997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6FA8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>
              <a:off x="2221475" y="3565925"/>
              <a:ext cx="263400" cy="2271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6FA8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8" name="Shape 318"/>
            <p:cNvSpPr txBox="1"/>
            <p:nvPr/>
          </p:nvSpPr>
          <p:spPr>
            <a:xfrm>
              <a:off x="6076712" y="3340475"/>
              <a:ext cx="739500" cy="678000"/>
            </a:xfrm>
            <a:prstGeom prst="rect">
              <a:avLst/>
            </a:prstGeom>
            <a:solidFill>
              <a:srgbClr val="6FA8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>
                  <a:solidFill>
                    <a:srgbClr val="FFFFFF"/>
                  </a:solidFill>
                </a:rPr>
                <a:t>Buffer</a:t>
              </a:r>
            </a:p>
          </p:txBody>
        </p:sp>
        <p:sp>
          <p:nvSpPr>
            <p:cNvPr id="319" name="Shape 319"/>
            <p:cNvSpPr txBox="1"/>
            <p:nvPr/>
          </p:nvSpPr>
          <p:spPr>
            <a:xfrm>
              <a:off x="2522300" y="3340475"/>
              <a:ext cx="739500" cy="678000"/>
            </a:xfrm>
            <a:prstGeom prst="rect">
              <a:avLst/>
            </a:prstGeom>
            <a:solidFill>
              <a:srgbClr val="6FA8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>
                  <a:solidFill>
                    <a:srgbClr val="FFFFFF"/>
                  </a:solidFill>
                </a:rPr>
                <a:t>Buffer</a:t>
              </a:r>
            </a:p>
          </p:txBody>
        </p:sp>
        <p:sp>
          <p:nvSpPr>
            <p:cNvPr id="320" name="Shape 320"/>
            <p:cNvSpPr/>
            <p:nvPr/>
          </p:nvSpPr>
          <p:spPr>
            <a:xfrm>
              <a:off x="3287087" y="3565925"/>
              <a:ext cx="263400" cy="2271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6FA8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5737812" y="3565925"/>
              <a:ext cx="263400" cy="2271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6FA8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6891725" y="3565925"/>
              <a:ext cx="263400" cy="2271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6FA8DC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pic>
          <p:nvPicPr>
            <p:cNvPr id="323" name="Shape 3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17937" y="3284175"/>
              <a:ext cx="1247775" cy="790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4" name="Shape 3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285687" y="3284162"/>
              <a:ext cx="1247775" cy="7905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ADC Conversion Chart</a:t>
            </a:r>
          </a:p>
        </p:txBody>
      </p:sp>
      <p:pic>
        <p:nvPicPr>
          <p:cNvPr id="330" name="Shape 3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0725" y="1146000"/>
            <a:ext cx="5582550" cy="377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Arduino’s Internal ADC	</a:t>
            </a:r>
          </a:p>
        </p:txBody>
      </p:sp>
      <p:sp>
        <p:nvSpPr>
          <p:cNvPr id="336" name="Shape 3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Arduino Due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32-bit ARM core microcontroller.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37" name="Shape 3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8562" y="1157275"/>
            <a:ext cx="4314825" cy="28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Arduino Due ADC Spectrum</a:t>
            </a:r>
          </a:p>
        </p:txBody>
      </p:sp>
      <p:sp>
        <p:nvSpPr>
          <p:cNvPr id="343" name="Shape 343"/>
          <p:cNvSpPr txBox="1"/>
          <p:nvPr>
            <p:ph idx="1" type="body"/>
          </p:nvPr>
        </p:nvSpPr>
        <p:spPr>
          <a:xfrm>
            <a:off x="5294575" y="1193675"/>
            <a:ext cx="27480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F_sampling= 5kHz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F_signal = 63Hz</a:t>
            </a:r>
          </a:p>
        </p:txBody>
      </p:sp>
      <p:pic>
        <p:nvPicPr>
          <p:cNvPr id="344" name="Shape 3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62"/>
            <a:ext cx="4781550" cy="378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Functional Requirements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Deliver Accurate Spectral Test using the new algorithms</a:t>
            </a:r>
          </a:p>
          <a:p>
            <a:pPr indent="-342900" lvl="1" marL="9144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1800">
                <a:solidFill>
                  <a:schemeClr val="dk1"/>
                </a:solidFill>
              </a:rPr>
              <a:t>THD ±1dB compared to Traditional Test Method</a:t>
            </a:r>
          </a:p>
          <a:p>
            <a:pPr indent="-342900" lvl="0" marL="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Should not be Time Consuming to obtain results</a:t>
            </a:r>
          </a:p>
          <a:p>
            <a:pPr indent="-342900" lvl="0" marL="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Should be completely controllable by the user through a PC</a:t>
            </a:r>
          </a:p>
          <a:p>
            <a:pPr indent="-342900" lvl="1" marL="9144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1800">
                <a:solidFill>
                  <a:schemeClr val="dk1"/>
                </a:solidFill>
              </a:rPr>
              <a:t>Digital Switching in the form of Relays (no physical switches)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Shape 3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2189" y="0"/>
            <a:ext cx="463961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Shape 3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0"/>
            <a:ext cx="463639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Shape 3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8459" y="0"/>
            <a:ext cx="46455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Non-Functional Requirements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Low Cost in Comparison to the Traditional Spectral Test</a:t>
            </a:r>
          </a:p>
          <a:p>
            <a:pPr indent="-342900" lvl="1" marL="9144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1800">
                <a:solidFill>
                  <a:schemeClr val="dk1"/>
                </a:solidFill>
              </a:rPr>
              <a:t>Traditional Test Method Cost: $28,300</a:t>
            </a:r>
          </a:p>
          <a:p>
            <a:pPr indent="-342900" lvl="1" marL="9144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1800">
                <a:solidFill>
                  <a:schemeClr val="dk1"/>
                </a:solidFill>
              </a:rPr>
              <a:t>New Test Method Cost: Under $500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420450" y="1178475"/>
            <a:ext cx="7533600" cy="21879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Test Board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544587" y="3822375"/>
            <a:ext cx="6648900" cy="7602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FPGA</a:t>
            </a:r>
          </a:p>
        </p:txBody>
      </p:sp>
      <p:sp>
        <p:nvSpPr>
          <p:cNvPr id="90" name="Shape 90"/>
          <p:cNvSpPr txBox="1"/>
          <p:nvPr/>
        </p:nvSpPr>
        <p:spPr>
          <a:xfrm flipH="1">
            <a:off x="5160250" y="4053000"/>
            <a:ext cx="90900" cy="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" name="Shape 91"/>
          <p:cNvSpPr txBox="1"/>
          <p:nvPr/>
        </p:nvSpPr>
        <p:spPr>
          <a:xfrm>
            <a:off x="6107200" y="3822375"/>
            <a:ext cx="1086300" cy="7602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Memory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Data storage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4016000" y="1452975"/>
            <a:ext cx="690600" cy="4635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RR Filter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4016000" y="2717950"/>
            <a:ext cx="690600" cy="4635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RC Filter</a:t>
            </a:r>
          </a:p>
        </p:txBody>
      </p:sp>
      <p:sp>
        <p:nvSpPr>
          <p:cNvPr id="94" name="Shape 94"/>
          <p:cNvSpPr/>
          <p:nvPr/>
        </p:nvSpPr>
        <p:spPr>
          <a:xfrm>
            <a:off x="2766012" y="1378000"/>
            <a:ext cx="90900" cy="1817400"/>
          </a:xfrm>
          <a:prstGeom prst="leftBracket">
            <a:avLst>
              <a:gd fmla="val 8333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4788450" y="1378000"/>
            <a:ext cx="90900" cy="1817400"/>
          </a:xfrm>
          <a:prstGeom prst="rightBracket">
            <a:avLst>
              <a:gd fmla="val 8333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3694425" y="1571175"/>
            <a:ext cx="281700" cy="227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703575" y="2863450"/>
            <a:ext cx="263400" cy="17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3445450" y="1571175"/>
            <a:ext cx="209100" cy="599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3445450" y="2436250"/>
            <a:ext cx="209100" cy="599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/>
        </p:nvSpPr>
        <p:spPr>
          <a:xfrm flipH="1" rot="-5397816">
            <a:off x="6366974" y="3414425"/>
            <a:ext cx="472200" cy="228600"/>
          </a:xfrm>
          <a:prstGeom prst="rightArrow">
            <a:avLst>
              <a:gd fmla="val 61572" name="adj1"/>
              <a:gd fmla="val 49057" name="adj2"/>
            </a:avLst>
          </a:prstGeom>
          <a:solidFill>
            <a:srgbClr val="6FA8DC"/>
          </a:solidFill>
          <a:ln cap="flat" cmpd="sng" w="9525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 txBox="1"/>
          <p:nvPr/>
        </p:nvSpPr>
        <p:spPr>
          <a:xfrm>
            <a:off x="475050" y="3822375"/>
            <a:ext cx="1137300" cy="7602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Memory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Lookup table</a:t>
            </a:r>
          </a:p>
        </p:txBody>
      </p:sp>
      <p:sp>
        <p:nvSpPr>
          <p:cNvPr id="102" name="Shape 102"/>
          <p:cNvSpPr/>
          <p:nvPr/>
        </p:nvSpPr>
        <p:spPr>
          <a:xfrm>
            <a:off x="824850" y="2851575"/>
            <a:ext cx="359400" cy="8073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/>
        </p:nvSpPr>
        <p:spPr>
          <a:xfrm flipH="1" rot="10800000">
            <a:off x="7285175" y="4005675"/>
            <a:ext cx="401700" cy="393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FA8DC"/>
          </a:solidFill>
          <a:ln cap="flat" cmpd="sng" w="9525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1411725" y="2173150"/>
            <a:ext cx="263400" cy="227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 txBox="1"/>
          <p:nvPr/>
        </p:nvSpPr>
        <p:spPr>
          <a:xfrm>
            <a:off x="5266962" y="1947700"/>
            <a:ext cx="739500" cy="6780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Buffer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7778550" y="3822375"/>
            <a:ext cx="945000" cy="7602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PC</a:t>
            </a:r>
          </a:p>
        </p:txBody>
      </p:sp>
      <p:cxnSp>
        <p:nvCxnSpPr>
          <p:cNvPr id="107" name="Shape 107"/>
          <p:cNvCxnSpPr/>
          <p:nvPr/>
        </p:nvCxnSpPr>
        <p:spPr>
          <a:xfrm rot="5400000">
            <a:off x="6488700" y="2796750"/>
            <a:ext cx="941100" cy="713400"/>
          </a:xfrm>
          <a:prstGeom prst="bentConnector3">
            <a:avLst>
              <a:gd fmla="val 50000" name="adj1"/>
            </a:avLst>
          </a:prstGeom>
          <a:noFill/>
          <a:ln cap="flat" cmpd="sng" w="152400">
            <a:solidFill>
              <a:srgbClr val="6FA8DC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08" name="Shape 108"/>
          <p:cNvSpPr txBox="1"/>
          <p:nvPr/>
        </p:nvSpPr>
        <p:spPr>
          <a:xfrm>
            <a:off x="5683050" y="560925"/>
            <a:ext cx="945000" cy="4635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Audio Precision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1712550" y="1947700"/>
            <a:ext cx="739500" cy="6780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Buffer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634800" y="1947700"/>
            <a:ext cx="739500" cy="6780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DAC</a:t>
            </a:r>
          </a:p>
        </p:txBody>
      </p:sp>
      <p:sp>
        <p:nvSpPr>
          <p:cNvPr id="111" name="Shape 111"/>
          <p:cNvSpPr/>
          <p:nvPr/>
        </p:nvSpPr>
        <p:spPr>
          <a:xfrm>
            <a:off x="2477337" y="2173150"/>
            <a:ext cx="263400" cy="227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4928062" y="2173150"/>
            <a:ext cx="263400" cy="227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 txBox="1"/>
          <p:nvPr/>
        </p:nvSpPr>
        <p:spPr>
          <a:xfrm>
            <a:off x="6947362" y="1947700"/>
            <a:ext cx="739500" cy="6780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ADC</a:t>
            </a:r>
          </a:p>
        </p:txBody>
      </p:sp>
      <p:sp>
        <p:nvSpPr>
          <p:cNvPr id="114" name="Shape 114"/>
          <p:cNvSpPr/>
          <p:nvPr/>
        </p:nvSpPr>
        <p:spPr>
          <a:xfrm>
            <a:off x="6081962" y="2343425"/>
            <a:ext cx="263400" cy="227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6081975" y="1055325"/>
            <a:ext cx="117600" cy="1117800"/>
          </a:xfrm>
          <a:prstGeom prst="rect">
            <a:avLst/>
          </a:prstGeom>
          <a:solidFill>
            <a:srgbClr val="6FA8DC"/>
          </a:solidFill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6081962" y="2078075"/>
            <a:ext cx="263400" cy="227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884475" y="1886825"/>
            <a:ext cx="5334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6383650" y="2152175"/>
            <a:ext cx="5334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1523" y="0"/>
            <a:ext cx="676095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3324" y="0"/>
            <a:ext cx="680390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188" y="0"/>
            <a:ext cx="683362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