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Economica"/>
      <p:regular r:id="rId36"/>
      <p:bold r:id="rId37"/>
      <p:italic r:id="rId38"/>
      <p:boldItalic r:id="rId39"/>
    </p:embeddedFont>
    <p:embeddedFont>
      <p:font typeface="Open Sans"/>
      <p:regular r:id="rId40"/>
      <p:bold r:id="rId41"/>
      <p:italic r:id="rId42"/>
      <p:boldItalic r:id="rId43"/>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B97C379-6870-4281-8C13-86DAFF7A1FE3}">
  <a:tblStyle styleId="{7B97C379-6870-4281-8C13-86DAFF7A1FE3}"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Economica-bold.fntdata"/><Relationship Id="rId14" Type="http://schemas.openxmlformats.org/officeDocument/2006/relationships/slide" Target="slides/slide9.xml"/><Relationship Id="rId36" Type="http://schemas.openxmlformats.org/officeDocument/2006/relationships/font" Target="fonts/Economica-regular.fntdata"/><Relationship Id="rId17" Type="http://schemas.openxmlformats.org/officeDocument/2006/relationships/slide" Target="slides/slide12.xml"/><Relationship Id="rId39" Type="http://schemas.openxmlformats.org/officeDocument/2006/relationships/font" Target="fonts/Economica-boldItalic.fntdata"/><Relationship Id="rId16" Type="http://schemas.openxmlformats.org/officeDocument/2006/relationships/slide" Target="slides/slide11.xml"/><Relationship Id="rId38" Type="http://schemas.openxmlformats.org/officeDocument/2006/relationships/font" Target="fonts/Economic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sz="1000">
                <a:solidFill>
                  <a:srgbClr val="111111"/>
                </a:solidFill>
                <a:highlight>
                  <a:srgbClr val="FFFFFF"/>
                </a:highlight>
                <a:latin typeface="Calibri"/>
                <a:ea typeface="Calibri"/>
                <a:cs typeface="Calibri"/>
                <a:sym typeface="Calibri"/>
              </a:rPr>
              <a:t>title, team, advisor, and client info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we will use couple 9 volt batteries to provide power for our circuit, because the battery will give us much more clean voltage than the 60hz AC power from wall plug. but the drawback for battery is the total amount power is limited, so we have to be aware of it.</a:t>
            </a:r>
          </a:p>
          <a:p>
            <a:pPr rtl="0">
              <a:spcBef>
                <a:spcPts val="0"/>
              </a:spcBef>
              <a:buNone/>
            </a:pPr>
            <a:r>
              <a:t/>
            </a:r>
            <a:endParaRPr/>
          </a:p>
          <a:p>
            <a:pPr>
              <a:spcBef>
                <a:spcPts val="0"/>
              </a:spcBef>
              <a:buNone/>
            </a:pPr>
            <a:r>
              <a:rPr lang="en"/>
              <a:t>Because we are doing very accurate spectual testing, Noise is highly considered. in our PCB, the power supplies are separated. we also divide our pcb by two separate parts. it will significantly reduce the difficult on components arragements.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4" name="Shape 2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3" name="Shape 3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3" name="Shape 3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3" name="Shape 3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3" name="Shape 3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3" name="Shape 3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5" name="Shape 3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5" name="Shape 3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5" name="Shape 3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5" name="Shape 3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95" name="Shape 3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2" name="Shape 402"/>
        <p:cNvGrpSpPr/>
        <p:nvPr/>
      </p:nvGrpSpPr>
      <p:grpSpPr>
        <a:xfrm>
          <a:off x="0" y="0"/>
          <a:ext cx="0" cy="0"/>
          <a:chOff x="0" y="0"/>
          <a:chExt cx="0" cy="0"/>
        </a:xfrm>
      </p:grpSpPr>
      <p:sp>
        <p:nvSpPr>
          <p:cNvPr id="403" name="Shape 4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4" name="Shape 4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real world, most data is characterized by analog signals, we need to convert that analog signals to digital signals, so that the microprocessor would be able to read understand and manipulate the data.  analog to digital convertes are becoming increasingly common in integrated circuits. </a:t>
            </a:r>
          </a:p>
          <a:p>
            <a:pPr lvl="0" rtl="0">
              <a:spcBef>
                <a:spcPts val="0"/>
              </a:spcBef>
              <a:buNone/>
            </a:pPr>
            <a:r>
              <a:t/>
            </a:r>
            <a:endParaRPr/>
          </a:p>
          <a:p>
            <a:pPr lvl="0" rtl="0">
              <a:spcBef>
                <a:spcPts val="0"/>
              </a:spcBef>
              <a:buNone/>
            </a:pPr>
            <a:r>
              <a:rPr lang="en"/>
              <a:t>In order to test ADC’s performance, we need to run an accurate spectral test. which according to IEEE standards, requires linearity of input signal, exact coherency in sampling, and tolerable jetter in the clock signal. those requirements make normal spectral test expensive.</a:t>
            </a:r>
          </a:p>
          <a:p>
            <a:pPr lvl="0" rtl="0">
              <a:spcBef>
                <a:spcPts val="0"/>
              </a:spcBef>
              <a:buNone/>
            </a:pPr>
            <a:r>
              <a:t/>
            </a:r>
            <a:endParaRPr/>
          </a:p>
          <a:p>
            <a:pPr indent="-228600" lvl="0" marL="457200" rtl="0">
              <a:spcBef>
                <a:spcPts val="0"/>
              </a:spcBef>
            </a:pPr>
            <a:r>
              <a:rPr lang="en" sz="1400"/>
              <a:t>The standard test requires that the input signal linearity be at least 20dB more pure than the ADC under test, in our case, the ADS8881 is less than -110db THD, means the standard test require the input sine wave be at least -130 db.</a:t>
            </a:r>
          </a:p>
          <a:p>
            <a:pPr lvl="0" rtl="0">
              <a:spcBef>
                <a:spcPts val="0"/>
              </a:spcBef>
              <a:buNone/>
            </a:pPr>
            <a:r>
              <a:t/>
            </a:r>
            <a:endParaRPr/>
          </a:p>
          <a:p>
            <a:pPr indent="-228600" lvl="0" marL="457200" rtl="0">
              <a:spcBef>
                <a:spcPts val="0"/>
              </a:spcBef>
              <a:buClr>
                <a:schemeClr val="dk1"/>
              </a:buClr>
              <a:buChar char="●"/>
            </a:pPr>
            <a:r>
              <a:rPr lang="en" sz="1400">
                <a:solidFill>
                  <a:schemeClr val="dk1"/>
                </a:solidFill>
              </a:rPr>
              <a:t>Input signal must be very close to the full input range of the ADC under test but to never over range since over ranging causes output clipping.</a:t>
            </a:r>
          </a:p>
          <a:p>
            <a:pPr lvl="0" rtl="0">
              <a:spcBef>
                <a:spcPts val="0"/>
              </a:spcBef>
              <a:buNone/>
            </a:pPr>
            <a:r>
              <a:t/>
            </a:r>
            <a:endParaRPr sz="1400">
              <a:solidFill>
                <a:schemeClr val="dk1"/>
              </a:solidFill>
            </a:endParaRPr>
          </a:p>
          <a:p>
            <a:pPr lvl="0" rtl="0">
              <a:spcBef>
                <a:spcPts val="0"/>
              </a:spcBef>
              <a:buNone/>
            </a:pPr>
            <a:r>
              <a:t/>
            </a:r>
            <a:endParaRPr/>
          </a:p>
          <a:p>
            <a:pPr lvl="0" rtl="0">
              <a:spcBef>
                <a:spcPts val="0"/>
              </a:spcBef>
              <a:buNone/>
            </a:pPr>
            <a:r>
              <a:t/>
            </a:r>
            <a:endParaRPr/>
          </a:p>
          <a:p>
            <a:pPr lvl="0" rtl="0">
              <a:spcBef>
                <a:spcPts val="0"/>
              </a:spcBef>
              <a:buNone/>
            </a:pPr>
            <a:r>
              <a:rPr lang="en"/>
              <a:t>the goal of this project is to develop a prototype test system for extremely cost-effective spectral test. a recently published spectral test algorithms is proveded, this algorithms can dramatically relaxing the stringent requirements. the ADC we used is ADS8881, it is an 18-bit 	ADC provided by Texas Instruments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0" name="Shape 4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algorithm introduction</a:t>
            </a:r>
          </a:p>
          <a:p>
            <a:pPr rtl="0">
              <a:spcBef>
                <a:spcPts val="0"/>
              </a:spcBef>
              <a:buNone/>
            </a:pPr>
            <a:r>
              <a:t/>
            </a:r>
            <a:endParaRPr/>
          </a:p>
          <a:p>
            <a:pPr lvl="0" rtl="0">
              <a:spcBef>
                <a:spcPts val="0"/>
              </a:spcBef>
              <a:buNone/>
            </a:pPr>
            <a:r>
              <a:rPr lang="en"/>
              <a:t>if you interested in the new algorithm, you can read the paper from Benjamin Thomas. called Relaxing the requirements for accurate spectral testing of data converters published in 2014. ben is the former graduate student from Dr.Chen.</a:t>
            </a:r>
          </a:p>
          <a:p>
            <a:pPr rtl="0">
              <a:spcBef>
                <a:spcPts val="0"/>
              </a:spcBef>
              <a:buNone/>
            </a:pPr>
            <a:r>
              <a:t/>
            </a:r>
            <a:endParaRP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We will use fpga’s memory to build up a sine wave lookup table, feed the digital signal to DAC, the DAC will give us an analog signal, which are much less linear than the standard spectual test requirement. </a:t>
            </a:r>
          </a:p>
          <a:p>
            <a:pPr rtl="0">
              <a:spcBef>
                <a:spcPts val="0"/>
              </a:spcBef>
              <a:buNone/>
            </a:pPr>
            <a:r>
              <a:t/>
            </a:r>
            <a:endParaRPr/>
          </a:p>
          <a:p>
            <a:pPr>
              <a:spcBef>
                <a:spcPts val="0"/>
              </a:spcBef>
              <a:buNone/>
            </a:pPr>
            <a:r>
              <a:rPr lang="en"/>
              <a:t>this analog signal will go through two different filter, than feed to ADC one by one. we collect the data from ADC, use our new algorithm to do our test..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91666"/>
              <a:buFont typeface="Arial"/>
              <a:buNone/>
            </a:pPr>
            <a:r>
              <a:rPr lang="en" sz="1200">
                <a:solidFill>
                  <a:schemeClr val="dk1"/>
                </a:solidFill>
              </a:rPr>
              <a:t>These spectral test results must be comparable to spectral test results from Audio Precision equipment for this alternate method to be considered valid. </a:t>
            </a:r>
          </a:p>
          <a:p>
            <a:pPr lvl="0" rtl="0">
              <a:lnSpc>
                <a:spcPct val="115000"/>
              </a:lnSpc>
              <a:spcBef>
                <a:spcPts val="0"/>
              </a:spcBef>
              <a:buNone/>
            </a:pPr>
            <a:r>
              <a:rPr lang="en" sz="1200">
                <a:solidFill>
                  <a:schemeClr val="dk1"/>
                </a:solidFill>
              </a:rPr>
              <a:t> </a:t>
            </a:r>
          </a:p>
          <a:p>
            <a:pPr lvl="0" rtl="0">
              <a:lnSpc>
                <a:spcPct val="115000"/>
              </a:lnSpc>
              <a:spcBef>
                <a:spcPts val="0"/>
              </a:spcBef>
              <a:buClr>
                <a:schemeClr val="dk1"/>
              </a:buClr>
              <a:buSzPct val="91666"/>
              <a:buFont typeface="Arial"/>
              <a:buNone/>
            </a:pPr>
            <a:r>
              <a:rPr lang="en" sz="1200">
                <a:solidFill>
                  <a:schemeClr val="dk1"/>
                </a:solidFill>
              </a:rPr>
              <a:t>The test should take be high speed and completely controllable by the user through the PC. No physical switching should be needed on the board. All switching between filters must be done digitally.</a:t>
            </a:r>
          </a:p>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what makes us project unique?</a:t>
            </a:r>
            <a:br>
              <a:rPr lang="en"/>
            </a:br>
          </a:p>
          <a:p>
            <a:pPr rtl="0">
              <a:spcBef>
                <a:spcPts val="0"/>
              </a:spcBef>
              <a:buNone/>
            </a:pPr>
            <a:r>
              <a:rPr lang="en"/>
              <a:t>first</a:t>
            </a:r>
          </a:p>
          <a:p>
            <a:pPr rtl="0">
              <a:spcBef>
                <a:spcPts val="0"/>
              </a:spcBef>
              <a:buNone/>
            </a:pPr>
            <a:r>
              <a:rPr lang="en"/>
              <a:t>our </a:t>
            </a:r>
            <a:r>
              <a:rPr lang="en" sz="2400">
                <a:solidFill>
                  <a:schemeClr val="dk1"/>
                </a:solidFill>
              </a:rPr>
              <a:t>Algorithm is based on latest thesis, we are using iowa state university graduate student benjamin’s research and implementing our test board for one specific kind of ADC, ti ADS8881. </a:t>
            </a:r>
          </a:p>
          <a:p>
            <a:pPr rtl="0">
              <a:spcBef>
                <a:spcPts val="0"/>
              </a:spcBef>
              <a:buNone/>
            </a:pPr>
            <a:r>
              <a:rPr lang="en" sz="2400">
                <a:solidFill>
                  <a:schemeClr val="dk1"/>
                </a:solidFill>
              </a:rPr>
              <a:t>TI does not provide such similar testing board for their ADC, so we don’t have opponent in this area.</a:t>
            </a:r>
          </a:p>
          <a:p>
            <a:pPr rtl="0">
              <a:spcBef>
                <a:spcPts val="0"/>
              </a:spcBef>
              <a:buNone/>
            </a:pPr>
            <a:r>
              <a:t/>
            </a:r>
            <a:endParaRPr sz="2400">
              <a:solidFill>
                <a:schemeClr val="dk1"/>
              </a:solidFill>
            </a:endParaRPr>
          </a:p>
          <a:p>
            <a:pPr rtl="0">
              <a:spcBef>
                <a:spcPts val="0"/>
              </a:spcBef>
              <a:buNone/>
            </a:pPr>
            <a:r>
              <a:rPr lang="en" sz="2400">
                <a:solidFill>
                  <a:schemeClr val="dk1"/>
                </a:solidFill>
              </a:rPr>
              <a:t>our testing process is also much less expensive than traditional spectral testing. by relaxing the requirements of standerd test</a:t>
            </a:r>
          </a:p>
          <a:p>
            <a:pPr rtl="0">
              <a:spcBef>
                <a:spcPts val="0"/>
              </a:spcBef>
              <a:buNone/>
            </a:pPr>
            <a:r>
              <a:rPr lang="en" sz="2400">
                <a:solidFill>
                  <a:schemeClr val="dk1"/>
                </a:solidFill>
              </a:rPr>
              <a:t>Also our testing board is highly integrated, all the user needs to do is plug the ADC under test into the testing board. so it is way easier to setting up compare with the traditional method. </a:t>
            </a:r>
          </a:p>
          <a:p>
            <a:pPr>
              <a:spcBef>
                <a:spcPts val="0"/>
              </a:spcBef>
              <a:buNone/>
            </a:pPr>
            <a:r>
              <a:rPr lang="en" sz="2400">
                <a:solidFill>
                  <a:schemeClr val="dk1"/>
                </a:solidFill>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any ti semiconductor chips are free from Dr, Chen</a:t>
            </a:r>
          </a:p>
          <a:p>
            <a:pPr rtl="0">
              <a:spcBef>
                <a:spcPts val="0"/>
              </a:spcBef>
              <a:buNone/>
            </a:pPr>
            <a:r>
              <a:t/>
            </a:r>
            <a:endParaRPr/>
          </a:p>
          <a:p>
            <a:pPr lvl="0" rtl="0">
              <a:spcBef>
                <a:spcPts val="0"/>
              </a:spcBef>
              <a:buNone/>
            </a:pPr>
            <a:r>
              <a:rPr lang="en"/>
              <a:t>anticipate of 70 capacitors, 30 resistors, 12 relays,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p:nvPr/>
        </p:nvSpPr>
        <p:spPr>
          <a:xfrm>
            <a:off x="2744012"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0" name="Shape 10"/>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1" name="Shape 11"/>
          <p:cNvSpPr txBox="1"/>
          <p:nvPr>
            <p:ph type="ctrTitle"/>
          </p:nvPr>
        </p:nvSpPr>
        <p:spPr>
          <a:xfrm>
            <a:off x="3044700" y="1444255"/>
            <a:ext cx="3054600" cy="1537199"/>
          </a:xfrm>
          <a:prstGeom prst="rect">
            <a:avLst/>
          </a:prstGeom>
        </p:spPr>
        <p:txBody>
          <a:bodyPr anchorCtr="0" anchor="b"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2" name="Shape 12"/>
          <p:cNvSpPr txBox="1"/>
          <p:nvPr>
            <p:ph idx="1" type="subTitle"/>
          </p:nvPr>
        </p:nvSpPr>
        <p:spPr>
          <a:xfrm>
            <a:off x="3044700" y="3116580"/>
            <a:ext cx="3054600" cy="701399"/>
          </a:xfrm>
          <a:prstGeom prst="rect">
            <a:avLst/>
          </a:prstGeom>
        </p:spPr>
        <p:txBody>
          <a:bodyPr anchorCtr="0" anchor="t" bIns="91425" lIns="91425" rIns="91425" tIns="91425"/>
          <a:lstStyle>
            <a:lvl1pPr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0" name="Shape 50"/>
        <p:cNvGrpSpPr/>
        <p:nvPr/>
      </p:nvGrpSpPr>
      <p:grpSpPr>
        <a:xfrm>
          <a:off x="0" y="0"/>
          <a:ext cx="0" cy="0"/>
          <a:chOff x="0" y="0"/>
          <a:chExt cx="0" cy="0"/>
        </a:xfrm>
      </p:grpSpPr>
      <p:sp>
        <p:nvSpPr>
          <p:cNvPr id="51" name="Shape 51"/>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52" name="Shape 52"/>
          <p:cNvSpPr txBox="1"/>
          <p:nvPr>
            <p:ph type="title"/>
          </p:nvPr>
        </p:nvSpPr>
        <p:spPr>
          <a:xfrm>
            <a:off x="311700" y="957125"/>
            <a:ext cx="8520599" cy="2128799"/>
          </a:xfrm>
          <a:prstGeom prst="rect">
            <a:avLst/>
          </a:prstGeom>
        </p:spPr>
        <p:txBody>
          <a:bodyPr anchorCtr="0" anchor="ctr" bIns="91425" lIns="91425" rIns="91425" tIns="91425"/>
          <a:lstStyle>
            <a:lvl1pPr algn="ctr">
              <a:spcBef>
                <a:spcPts val="0"/>
              </a:spcBef>
              <a:buClr>
                <a:schemeClr val="lt2"/>
              </a:buClr>
              <a:buSzPct val="100000"/>
              <a:defRPr sz="16000">
                <a:solidFill>
                  <a:schemeClr val="lt2"/>
                </a:solidFill>
              </a:defRPr>
            </a:lvl1pPr>
            <a:lvl2pPr algn="ctr">
              <a:spcBef>
                <a:spcPts val="0"/>
              </a:spcBef>
              <a:buClr>
                <a:schemeClr val="lt2"/>
              </a:buClr>
              <a:buSzPct val="100000"/>
              <a:defRPr sz="16000">
                <a:solidFill>
                  <a:schemeClr val="lt2"/>
                </a:solidFill>
              </a:defRPr>
            </a:lvl2pPr>
            <a:lvl3pPr algn="ctr">
              <a:spcBef>
                <a:spcPts val="0"/>
              </a:spcBef>
              <a:buClr>
                <a:schemeClr val="lt2"/>
              </a:buClr>
              <a:buSzPct val="100000"/>
              <a:defRPr sz="16000">
                <a:solidFill>
                  <a:schemeClr val="lt2"/>
                </a:solidFill>
              </a:defRPr>
            </a:lvl3pPr>
            <a:lvl4pPr algn="ctr">
              <a:spcBef>
                <a:spcPts val="0"/>
              </a:spcBef>
              <a:buClr>
                <a:schemeClr val="lt2"/>
              </a:buClr>
              <a:buSzPct val="100000"/>
              <a:defRPr sz="16000">
                <a:solidFill>
                  <a:schemeClr val="lt2"/>
                </a:solidFill>
              </a:defRPr>
            </a:lvl4pPr>
            <a:lvl5pPr algn="ctr">
              <a:spcBef>
                <a:spcPts val="0"/>
              </a:spcBef>
              <a:buClr>
                <a:schemeClr val="lt2"/>
              </a:buClr>
              <a:buSzPct val="100000"/>
              <a:defRPr sz="16000">
                <a:solidFill>
                  <a:schemeClr val="lt2"/>
                </a:solidFill>
              </a:defRPr>
            </a:lvl5pPr>
            <a:lvl6pPr algn="ctr">
              <a:spcBef>
                <a:spcPts val="0"/>
              </a:spcBef>
              <a:buClr>
                <a:schemeClr val="lt2"/>
              </a:buClr>
              <a:buSzPct val="100000"/>
              <a:defRPr sz="16000">
                <a:solidFill>
                  <a:schemeClr val="lt2"/>
                </a:solidFill>
              </a:defRPr>
            </a:lvl6pPr>
            <a:lvl7pPr algn="ctr">
              <a:spcBef>
                <a:spcPts val="0"/>
              </a:spcBef>
              <a:buClr>
                <a:schemeClr val="lt2"/>
              </a:buClr>
              <a:buSzPct val="100000"/>
              <a:defRPr sz="16000">
                <a:solidFill>
                  <a:schemeClr val="lt2"/>
                </a:solidFill>
              </a:defRPr>
            </a:lvl7pPr>
            <a:lvl8pPr algn="ctr">
              <a:spcBef>
                <a:spcPts val="0"/>
              </a:spcBef>
              <a:buClr>
                <a:schemeClr val="lt2"/>
              </a:buClr>
              <a:buSzPct val="100000"/>
              <a:defRPr sz="16000">
                <a:solidFill>
                  <a:schemeClr val="lt2"/>
                </a:solidFill>
              </a:defRPr>
            </a:lvl8pPr>
            <a:lvl9pPr algn="ctr">
              <a:spcBef>
                <a:spcPts val="0"/>
              </a:spcBef>
              <a:buClr>
                <a:schemeClr val="lt2"/>
              </a:buClr>
              <a:buSzPct val="100000"/>
              <a:defRPr sz="16000">
                <a:solidFill>
                  <a:schemeClr val="lt2"/>
                </a:solidFill>
              </a:defRPr>
            </a:lvl9pPr>
          </a:lstStyle>
          <a:p/>
        </p:txBody>
      </p:sp>
      <p:sp>
        <p:nvSpPr>
          <p:cNvPr id="53" name="Shape 53"/>
          <p:cNvSpPr txBox="1"/>
          <p:nvPr>
            <p:ph idx="1" type="body"/>
          </p:nvPr>
        </p:nvSpPr>
        <p:spPr>
          <a:xfrm>
            <a:off x="311700" y="3162000"/>
            <a:ext cx="8520599" cy="1071599"/>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
        <p:nvSpPr>
          <p:cNvPr id="56" name="Shape 5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4" name="Shape 14"/>
        <p:cNvGrpSpPr/>
        <p:nvPr/>
      </p:nvGrpSpPr>
      <p:grpSpPr>
        <a:xfrm>
          <a:off x="0" y="0"/>
          <a:ext cx="0" cy="0"/>
          <a:chOff x="0" y="0"/>
          <a:chExt cx="0" cy="0"/>
        </a:xfrm>
      </p:grpSpPr>
      <p:sp>
        <p:nvSpPr>
          <p:cNvPr id="15" name="Shape 15"/>
          <p:cNvSpPr/>
          <p:nvPr/>
        </p:nvSpPr>
        <p:spPr>
          <a:xfrm flipH="1">
            <a:off x="7595937"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6" name="Shape 16"/>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7" name="Shape 17"/>
          <p:cNvSpPr txBox="1"/>
          <p:nvPr>
            <p:ph type="title"/>
          </p:nvPr>
        </p:nvSpPr>
        <p:spPr>
          <a:xfrm>
            <a:off x="773700" y="1806450"/>
            <a:ext cx="7596600" cy="1530600"/>
          </a:xfrm>
          <a:prstGeom prst="rect">
            <a:avLst/>
          </a:prstGeom>
        </p:spPr>
        <p:txBody>
          <a:bodyPr anchorCtr="0" anchor="ctr"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21" name="Shape 21"/>
          <p:cNvSpPr txBox="1"/>
          <p:nvPr>
            <p:ph type="title"/>
          </p:nvPr>
        </p:nvSpPr>
        <p:spPr>
          <a:xfrm>
            <a:off x="311700" y="315925"/>
            <a:ext cx="8520599" cy="831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311700" y="1225225"/>
            <a:ext cx="8520599" cy="33540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315925"/>
            <a:ext cx="8520599" cy="831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 type="body"/>
          </p:nvPr>
        </p:nvSpPr>
        <p:spPr>
          <a:xfrm>
            <a:off x="311700" y="1225225"/>
            <a:ext cx="3999899" cy="3354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2" type="body"/>
          </p:nvPr>
        </p:nvSpPr>
        <p:spPr>
          <a:xfrm>
            <a:off x="4832400" y="1225225"/>
            <a:ext cx="3999899" cy="3354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315925"/>
            <a:ext cx="8520599" cy="831299"/>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3000"/>
            </a:lvl1pPr>
            <a:lvl2pPr>
              <a:spcBef>
                <a:spcPts val="0"/>
              </a:spcBef>
              <a:buSzPct val="100000"/>
              <a:defRPr sz="3000"/>
            </a:lvl2pPr>
            <a:lvl3pPr>
              <a:spcBef>
                <a:spcPts val="0"/>
              </a:spcBef>
              <a:buSzPct val="100000"/>
              <a:defRPr sz="3000"/>
            </a:lvl3pPr>
            <a:lvl4pPr>
              <a:spcBef>
                <a:spcPts val="0"/>
              </a:spcBef>
              <a:buSzPct val="100000"/>
              <a:defRPr sz="3000"/>
            </a:lvl4pPr>
            <a:lvl5pPr>
              <a:spcBef>
                <a:spcPts val="0"/>
              </a:spcBef>
              <a:buSzPct val="100000"/>
              <a:defRPr sz="3000"/>
            </a:lvl5pPr>
            <a:lvl6pPr>
              <a:spcBef>
                <a:spcPts val="0"/>
              </a:spcBef>
              <a:buSzPct val="100000"/>
              <a:defRPr sz="3000"/>
            </a:lvl6pPr>
            <a:lvl7pPr>
              <a:spcBef>
                <a:spcPts val="0"/>
              </a:spcBef>
              <a:buSzPct val="100000"/>
              <a:defRPr sz="3000"/>
            </a:lvl7pPr>
            <a:lvl8pPr>
              <a:spcBef>
                <a:spcPts val="0"/>
              </a:spcBef>
              <a:buSzPct val="100000"/>
              <a:defRPr sz="3000"/>
            </a:lvl8pPr>
            <a:lvl9pPr>
              <a:spcBef>
                <a:spcPts val="0"/>
              </a:spcBef>
              <a:buSzPct val="100000"/>
              <a:defRPr sz="3000"/>
            </a:lvl9pPr>
          </a:lstStyle>
          <a:p/>
        </p:txBody>
      </p:sp>
      <p:sp>
        <p:nvSpPr>
          <p:cNvPr id="34" name="Shape 34"/>
          <p:cNvSpPr txBox="1"/>
          <p:nvPr>
            <p:ph idx="1" type="body"/>
          </p:nvPr>
        </p:nvSpPr>
        <p:spPr>
          <a:xfrm>
            <a:off x="311700" y="1399399"/>
            <a:ext cx="2807999" cy="27849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6" name="Shape 36"/>
        <p:cNvGrpSpPr/>
        <p:nvPr/>
      </p:nvGrpSpPr>
      <p:grpSpPr>
        <a:xfrm>
          <a:off x="0" y="0"/>
          <a:ext cx="0" cy="0"/>
          <a:chOff x="0" y="0"/>
          <a:chExt cx="0" cy="0"/>
        </a:xfrm>
      </p:grpSpPr>
      <p:sp>
        <p:nvSpPr>
          <p:cNvPr id="37" name="Shape 37"/>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8" name="Shape 38"/>
          <p:cNvSpPr txBox="1"/>
          <p:nvPr>
            <p:ph type="title"/>
          </p:nvPr>
        </p:nvSpPr>
        <p:spPr>
          <a:xfrm>
            <a:off x="490250" y="450150"/>
            <a:ext cx="5878799"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0" name="Shape 40"/>
        <p:cNvGrpSpPr/>
        <p:nvPr/>
      </p:nvGrpSpPr>
      <p:grpSpPr>
        <a:xfrm>
          <a:off x="0" y="0"/>
          <a:ext cx="0" cy="0"/>
          <a:chOff x="0" y="0"/>
          <a:chExt cx="0" cy="0"/>
        </a:xfrm>
      </p:grpSpPr>
      <p:sp>
        <p:nvSpPr>
          <p:cNvPr id="41" name="Shape 41"/>
          <p:cNvSpPr/>
          <p:nvPr/>
        </p:nvSpPr>
        <p:spPr>
          <a:xfrm>
            <a:off x="4572000" y="-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cxnSp>
        <p:nvCxnSpPr>
          <p:cNvPr id="42" name="Shape 42"/>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3" name="Shape 43"/>
          <p:cNvSpPr txBox="1"/>
          <p:nvPr>
            <p:ph type="title"/>
          </p:nvPr>
        </p:nvSpPr>
        <p:spPr>
          <a:xfrm>
            <a:off x="265500" y="929275"/>
            <a:ext cx="4045199" cy="1786199"/>
          </a:xfrm>
          <a:prstGeom prst="rect">
            <a:avLst/>
          </a:prstGeom>
        </p:spPr>
        <p:txBody>
          <a:bodyPr anchorCtr="0" anchor="b" bIns="91425" lIns="91425" rIns="91425" tIns="91425"/>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p:txBody>
      </p:sp>
      <p:sp>
        <p:nvSpPr>
          <p:cNvPr id="44" name="Shape 44"/>
          <p:cNvSpPr txBox="1"/>
          <p:nvPr>
            <p:ph idx="1" type="subTitle"/>
          </p:nvPr>
        </p:nvSpPr>
        <p:spPr>
          <a:xfrm>
            <a:off x="265500" y="2769000"/>
            <a:ext cx="4045199" cy="1574099"/>
          </a:xfrm>
          <a:prstGeom prst="rect">
            <a:avLst/>
          </a:prstGeom>
        </p:spPr>
        <p:txBody>
          <a:bodyPr anchorCtr="0" anchor="t" bIns="91425" lIns="91425" rIns="91425" tIns="91425"/>
          <a:lstStyle>
            <a:lvl1pPr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45" name="Shape 45"/>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7" name="Shape 47"/>
        <p:cNvGrpSpPr/>
        <p:nvPr/>
      </p:nvGrpSpPr>
      <p:grpSpPr>
        <a:xfrm>
          <a:off x="0" y="0"/>
          <a:ext cx="0" cy="0"/>
          <a:chOff x="0" y="0"/>
          <a:chExt cx="0" cy="0"/>
        </a:xfrm>
      </p:grpSpPr>
      <p:sp>
        <p:nvSpPr>
          <p:cNvPr id="48" name="Shape 48"/>
          <p:cNvSpPr txBox="1"/>
          <p:nvPr>
            <p:ph idx="1" type="body"/>
          </p:nvPr>
        </p:nvSpPr>
        <p:spPr>
          <a:xfrm>
            <a:off x="319500" y="4218925"/>
            <a:ext cx="5998800" cy="598799"/>
          </a:xfrm>
          <a:prstGeom prst="rect">
            <a:avLst/>
          </a:prstGeom>
        </p:spPr>
        <p:txBody>
          <a:bodyPr anchorCtr="0" anchor="ctr" bIns="91425" lIns="91425" rIns="91425" tIns="91425"/>
          <a:lstStyle>
            <a:lvl1pPr>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315925"/>
            <a:ext cx="8520599" cy="831299"/>
          </a:xfrm>
          <a:prstGeom prst="rect">
            <a:avLst/>
          </a:prstGeom>
          <a:noFill/>
          <a:ln>
            <a:noFill/>
          </a:ln>
        </p:spPr>
        <p:txBody>
          <a:bodyPr anchorCtr="0" anchor="b" bIns="91425" lIns="91425" rIns="91425" tIns="91425"/>
          <a:lstStyle>
            <a:lvl1pPr>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6" name="Shape 6"/>
          <p:cNvSpPr txBox="1"/>
          <p:nvPr>
            <p:ph idx="1" type="body"/>
          </p:nvPr>
        </p:nvSpPr>
        <p:spPr>
          <a:xfrm>
            <a:off x="311700" y="1225225"/>
            <a:ext cx="8520599" cy="33540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1"/>
              </a:buClr>
              <a:buSzPct val="100000"/>
              <a:buFont typeface="Open Sans"/>
              <a:defRPr sz="1800">
                <a:solidFill>
                  <a:schemeClr val="dk1"/>
                </a:solidFill>
                <a:latin typeface="Open Sans"/>
                <a:ea typeface="Open Sans"/>
                <a:cs typeface="Open Sans"/>
                <a:sym typeface="Open Sans"/>
              </a:defRPr>
            </a:lvl1pPr>
            <a:lvl2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2pPr>
            <a:lvl3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3pPr>
            <a:lvl4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4pPr>
            <a:lvl5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5pPr>
            <a:lvl6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6pPr>
            <a:lvl7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7pPr>
            <a:lvl8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8pPr>
            <a:lvl9pPr>
              <a:lnSpc>
                <a:spcPct val="115000"/>
              </a:lnSpc>
              <a:spcBef>
                <a:spcPts val="0"/>
              </a:spcBef>
              <a:spcAft>
                <a:spcPts val="1600"/>
              </a:spcAft>
              <a:buClr>
                <a:schemeClr val="dk1"/>
              </a:buClr>
              <a:buFont typeface="Open Sans"/>
              <a:defRPr>
                <a:solidFill>
                  <a:schemeClr val="dk1"/>
                </a:solidFill>
                <a:latin typeface="Open Sans"/>
                <a:ea typeface="Open Sans"/>
                <a:cs typeface="Open Sans"/>
                <a:sym typeface="Open Sans"/>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6.png"/><Relationship Id="rId4" Type="http://schemas.openxmlformats.org/officeDocument/2006/relationships/image" Target="../media/image04.png"/><Relationship Id="rId5"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0.png"/><Relationship Id="rId4"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ctrTitle"/>
          </p:nvPr>
        </p:nvSpPr>
        <p:spPr>
          <a:xfrm>
            <a:off x="311700" y="1380025"/>
            <a:ext cx="8520599" cy="1452600"/>
          </a:xfrm>
          <a:prstGeom prst="rect">
            <a:avLst/>
          </a:prstGeom>
          <a:ln cap="flat" cmpd="sng" w="9525">
            <a:solidFill>
              <a:srgbClr val="F9F9F9"/>
            </a:solidFill>
            <a:prstDash val="solid"/>
            <a:round/>
            <a:headEnd len="med" w="med" type="none"/>
            <a:tailEnd len="med" w="med" type="none"/>
          </a:ln>
        </p:spPr>
        <p:txBody>
          <a:bodyPr anchorCtr="0" anchor="b" bIns="91425" lIns="91425" rIns="91425" tIns="91425">
            <a:noAutofit/>
          </a:bodyPr>
          <a:lstStyle/>
          <a:p>
            <a:pPr rtl="0">
              <a:spcBef>
                <a:spcPts val="0"/>
              </a:spcBef>
              <a:buNone/>
            </a:pPr>
            <a:r>
              <a:rPr b="1" lang="en" sz="3000">
                <a:solidFill>
                  <a:srgbClr val="990000"/>
                </a:solidFill>
                <a:latin typeface="Calibri"/>
                <a:ea typeface="Calibri"/>
                <a:cs typeface="Calibri"/>
                <a:sym typeface="Calibri"/>
              </a:rPr>
              <a:t>LOW-COST-HIGH-ACCURACY SPECTRAL TEST SYSTEM</a:t>
            </a:r>
          </a:p>
          <a:p>
            <a:pPr>
              <a:spcBef>
                <a:spcPts val="0"/>
              </a:spcBef>
              <a:buNone/>
            </a:pPr>
            <a:r>
              <a:rPr b="1" lang="en" sz="3000">
                <a:solidFill>
                  <a:srgbClr val="990000"/>
                </a:solidFill>
                <a:latin typeface="Calibri"/>
                <a:ea typeface="Calibri"/>
                <a:cs typeface="Calibri"/>
                <a:sym typeface="Calibri"/>
              </a:rPr>
              <a:t>May1623</a:t>
            </a:r>
          </a:p>
        </p:txBody>
      </p:sp>
      <p:sp>
        <p:nvSpPr>
          <p:cNvPr id="62" name="Shape 62"/>
          <p:cNvSpPr txBox="1"/>
          <p:nvPr>
            <p:ph idx="1" type="subTitle"/>
          </p:nvPr>
        </p:nvSpPr>
        <p:spPr>
          <a:xfrm>
            <a:off x="3044700" y="3116580"/>
            <a:ext cx="3054600" cy="701399"/>
          </a:xfrm>
          <a:prstGeom prst="rect">
            <a:avLst/>
          </a:prstGeom>
        </p:spPr>
        <p:txBody>
          <a:bodyPr anchorCtr="0" anchor="t" bIns="91425" lIns="91425" rIns="91425" tIns="91425">
            <a:noAutofit/>
          </a:bodyPr>
          <a:lstStyle/>
          <a:p>
            <a:pPr lvl="0" rtl="0" algn="l">
              <a:spcBef>
                <a:spcPts val="0"/>
              </a:spcBef>
              <a:buClr>
                <a:schemeClr val="dk1"/>
              </a:buClr>
              <a:buSzPct val="91666"/>
              <a:buFont typeface="Arial"/>
              <a:buNone/>
            </a:pPr>
            <a:r>
              <a:rPr b="1" lang="en" sz="1150">
                <a:solidFill>
                  <a:schemeClr val="dk1"/>
                </a:solidFill>
                <a:highlight>
                  <a:srgbClr val="FFFFFF"/>
                </a:highlight>
              </a:rPr>
              <a:t>Advisor/</a:t>
            </a:r>
            <a:r>
              <a:rPr b="1" lang="en" sz="1150">
                <a:highlight>
                  <a:srgbClr val="FFFFFF"/>
                </a:highlight>
              </a:rPr>
              <a:t>Client</a:t>
            </a:r>
            <a:r>
              <a:rPr b="1" lang="en" sz="1150">
                <a:solidFill>
                  <a:schemeClr val="dk1"/>
                </a:solidFill>
                <a:highlight>
                  <a:srgbClr val="FFFFFF"/>
                </a:highlight>
              </a:rPr>
              <a:t> : </a:t>
            </a:r>
            <a:r>
              <a:rPr lang="en" sz="1150">
                <a:solidFill>
                  <a:schemeClr val="dk1"/>
                </a:solidFill>
                <a:highlight>
                  <a:srgbClr val="FFFFFF"/>
                </a:highlight>
              </a:rPr>
              <a:t>Dr. Degang Chen</a:t>
            </a:r>
          </a:p>
          <a:p>
            <a:pPr lvl="0" rtl="0">
              <a:spcBef>
                <a:spcPts val="0"/>
              </a:spcBef>
              <a:buClr>
                <a:schemeClr val="dk1"/>
              </a:buClr>
              <a:buFont typeface="Arial"/>
              <a:buNone/>
            </a:pPr>
            <a:r>
              <a:t/>
            </a:r>
            <a:endParaRPr sz="1150">
              <a:solidFill>
                <a:schemeClr val="dk1"/>
              </a:solidFill>
              <a:highlight>
                <a:srgbClr val="FFFFFF"/>
              </a:highlight>
            </a:endParaRPr>
          </a:p>
          <a:p>
            <a:pPr algn="l">
              <a:spcBef>
                <a:spcPts val="0"/>
              </a:spcBef>
              <a:buNone/>
            </a:pPr>
            <a:r>
              <a:rPr b="1" lang="en" sz="1150">
                <a:solidFill>
                  <a:schemeClr val="dk1"/>
                </a:solidFill>
                <a:highlight>
                  <a:srgbClr val="FFFFFF"/>
                </a:highlight>
              </a:rPr>
              <a:t>Team </a:t>
            </a:r>
            <a:r>
              <a:rPr b="1" lang="en" sz="1150">
                <a:highlight>
                  <a:srgbClr val="FFFFFF"/>
                </a:highlight>
              </a:rPr>
              <a:t>M</a:t>
            </a:r>
            <a:r>
              <a:rPr b="1" lang="en" sz="1150">
                <a:solidFill>
                  <a:schemeClr val="dk1"/>
                </a:solidFill>
                <a:highlight>
                  <a:srgbClr val="FFFFFF"/>
                </a:highlight>
              </a:rPr>
              <a:t>embers:</a:t>
            </a:r>
            <a:r>
              <a:rPr lang="en" sz="1150">
                <a:solidFill>
                  <a:schemeClr val="dk1"/>
                </a:solidFill>
                <a:highlight>
                  <a:srgbClr val="FFFFFF"/>
                </a:highlight>
              </a:rPr>
              <a:t> Tao Chen, Scott Poder, Yifan Jiang,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123725"/>
            <a:ext cx="3488999" cy="831299"/>
          </a:xfrm>
          <a:prstGeom prst="rect">
            <a:avLst/>
          </a:prstGeom>
        </p:spPr>
        <p:txBody>
          <a:bodyPr anchorCtr="0" anchor="b" bIns="91425" lIns="91425" rIns="91425" tIns="91425">
            <a:noAutofit/>
          </a:bodyPr>
          <a:lstStyle/>
          <a:p>
            <a:pPr lvl="0">
              <a:spcBef>
                <a:spcPts val="0"/>
              </a:spcBef>
              <a:buNone/>
            </a:pPr>
            <a:r>
              <a:rPr b="1" lang="en" sz="3000">
                <a:solidFill>
                  <a:srgbClr val="990000"/>
                </a:solidFill>
                <a:latin typeface="Arial"/>
                <a:ea typeface="Arial"/>
                <a:cs typeface="Arial"/>
                <a:sym typeface="Arial"/>
              </a:rPr>
              <a:t>Potential Risks</a:t>
            </a:r>
          </a:p>
        </p:txBody>
      </p:sp>
      <p:sp>
        <p:nvSpPr>
          <p:cNvPr id="184" name="Shape 184"/>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228600" lvl="0" marL="457200" rtl="0">
              <a:spcBef>
                <a:spcPts val="0"/>
              </a:spcBef>
            </a:pPr>
            <a:r>
              <a:rPr lang="en"/>
              <a:t>Insufficient battery power</a:t>
            </a:r>
          </a:p>
          <a:p>
            <a:pPr indent="-228600" lvl="0" marL="914400" rtl="0">
              <a:spcBef>
                <a:spcPts val="0"/>
              </a:spcBef>
              <a:buChar char="-"/>
            </a:pPr>
            <a:r>
              <a:rPr lang="en"/>
              <a:t>Wall power supply</a:t>
            </a:r>
          </a:p>
          <a:p>
            <a:pPr indent="-228600" lvl="0" marL="457200" rtl="0">
              <a:spcBef>
                <a:spcPts val="0"/>
              </a:spcBef>
            </a:pPr>
            <a:r>
              <a:rPr lang="en"/>
              <a:t>Background Noise</a:t>
            </a:r>
          </a:p>
          <a:p>
            <a:pPr indent="-228600" lvl="0" marL="914400" rtl="0">
              <a:spcBef>
                <a:spcPts val="0"/>
              </a:spcBef>
              <a:buChar char="-"/>
            </a:pPr>
            <a:r>
              <a:rPr lang="en"/>
              <a:t>Separate analog and digital grounds</a:t>
            </a:r>
            <a:br>
              <a:rPr lang="en"/>
            </a:br>
            <a:r>
              <a:rPr lang="en"/>
              <a:t>into different layers</a:t>
            </a:r>
          </a:p>
        </p:txBody>
      </p:sp>
      <p:sp>
        <p:nvSpPr>
          <p:cNvPr id="185" name="Shape 185"/>
          <p:cNvSpPr/>
          <p:nvPr/>
        </p:nvSpPr>
        <p:spPr>
          <a:xfrm>
            <a:off x="5379937" y="1579350"/>
            <a:ext cx="3310775" cy="2584425"/>
          </a:xfrm>
          <a:prstGeom prst="flowChartProcess">
            <a:avLst/>
          </a:prstGeom>
          <a:solidFill>
            <a:srgbClr val="FFD966"/>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algn="ctr">
              <a:spcBef>
                <a:spcPts val="0"/>
              </a:spcBef>
              <a:buNone/>
            </a:pPr>
            <a:r>
              <a:rPr lang="en"/>
              <a:t>       </a:t>
            </a:r>
          </a:p>
        </p:txBody>
      </p:sp>
      <p:sp>
        <p:nvSpPr>
          <p:cNvPr id="186" name="Shape 186"/>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187" name="Shape 187"/>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188" name="Shape 188"/>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189" name="Shape 189"/>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
        <p:nvSpPr>
          <p:cNvPr id="190" name="Shape 190"/>
          <p:cNvSpPr/>
          <p:nvPr/>
        </p:nvSpPr>
        <p:spPr>
          <a:xfrm>
            <a:off x="6904350" y="1579312"/>
            <a:ext cx="194400" cy="2584500"/>
          </a:xfrm>
          <a:prstGeom prst="rect">
            <a:avLst/>
          </a:prstGeom>
          <a:solidFill>
            <a:srgbClr val="F3F3F3"/>
          </a:solidFill>
          <a:ln cap="flat" cmpd="sng" w="9525">
            <a:solidFill>
              <a:schemeClr val="dk2"/>
            </a:solidFill>
            <a:prstDash val="solid"/>
            <a:round/>
            <a:headEnd len="med" w="med" type="none"/>
            <a:tailEnd len="med" w="med" type="none"/>
          </a:ln>
        </p:spPr>
        <p:txBody>
          <a:bodyPr anchorCtr="0" anchor="t" bIns="91425" lIns="91425" rIns="91425" tIns="91425">
            <a:noAutofit/>
          </a:bodyPr>
          <a:lstStyle/>
          <a:p>
            <a:pPr>
              <a:spcBef>
                <a:spcPts val="0"/>
              </a:spcBef>
              <a:buNone/>
            </a:pPr>
            <a:r>
              <a:t/>
            </a:r>
            <a:endParaRPr/>
          </a:p>
        </p:txBody>
      </p:sp>
      <p:sp>
        <p:nvSpPr>
          <p:cNvPr id="191" name="Shape 191"/>
          <p:cNvSpPr/>
          <p:nvPr/>
        </p:nvSpPr>
        <p:spPr>
          <a:xfrm>
            <a:off x="6672175" y="1866500"/>
            <a:ext cx="658775" cy="886799"/>
          </a:xfrm>
          <a:prstGeom prst="flowChartOffpageConnector">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a:solidFill>
                  <a:srgbClr val="F3F3F3"/>
                </a:solidFill>
              </a:rPr>
              <a:t>ADC</a:t>
            </a:r>
          </a:p>
        </p:txBody>
      </p:sp>
      <p:sp>
        <p:nvSpPr>
          <p:cNvPr id="192" name="Shape 192"/>
          <p:cNvSpPr/>
          <p:nvPr/>
        </p:nvSpPr>
        <p:spPr>
          <a:xfrm>
            <a:off x="6672175" y="3099950"/>
            <a:ext cx="658775" cy="886799"/>
          </a:xfrm>
          <a:prstGeom prst="flowChartOffpageConnector">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a:solidFill>
                  <a:srgbClr val="FFFFFF"/>
                </a:solidFill>
              </a:rPr>
              <a:t>DAC</a:t>
            </a:r>
          </a:p>
        </p:txBody>
      </p:sp>
      <p:sp>
        <p:nvSpPr>
          <p:cNvPr id="193" name="Shape 193"/>
          <p:cNvSpPr txBox="1"/>
          <p:nvPr/>
        </p:nvSpPr>
        <p:spPr>
          <a:xfrm>
            <a:off x="5422200" y="2390050"/>
            <a:ext cx="1199099" cy="963000"/>
          </a:xfrm>
          <a:prstGeom prst="rect">
            <a:avLst/>
          </a:prstGeom>
          <a:noFill/>
          <a:ln>
            <a:noFill/>
          </a:ln>
        </p:spPr>
        <p:txBody>
          <a:bodyPr anchorCtr="0" anchor="t" bIns="91425" lIns="91425" rIns="91425" tIns="91425">
            <a:noAutofit/>
          </a:bodyPr>
          <a:lstStyle/>
          <a:p>
            <a:pPr rtl="0">
              <a:spcBef>
                <a:spcPts val="0"/>
              </a:spcBef>
              <a:buNone/>
            </a:pPr>
            <a:r>
              <a:rPr lang="en"/>
              <a:t>Digital Components</a:t>
            </a:r>
          </a:p>
          <a:p>
            <a:pPr>
              <a:spcBef>
                <a:spcPts val="0"/>
              </a:spcBef>
              <a:buNone/>
            </a:pPr>
            <a:r>
              <a:rPr lang="en"/>
              <a:t>Area</a:t>
            </a:r>
          </a:p>
        </p:txBody>
      </p:sp>
      <p:sp>
        <p:nvSpPr>
          <p:cNvPr id="194" name="Shape 194"/>
          <p:cNvSpPr txBox="1"/>
          <p:nvPr/>
        </p:nvSpPr>
        <p:spPr>
          <a:xfrm>
            <a:off x="7381825" y="2390050"/>
            <a:ext cx="1199099" cy="963000"/>
          </a:xfrm>
          <a:prstGeom prst="rect">
            <a:avLst/>
          </a:prstGeom>
          <a:noFill/>
          <a:ln>
            <a:noFill/>
          </a:ln>
        </p:spPr>
        <p:txBody>
          <a:bodyPr anchorCtr="0" anchor="t" bIns="91425" lIns="91425" rIns="91425" tIns="91425">
            <a:noAutofit/>
          </a:bodyPr>
          <a:lstStyle/>
          <a:p>
            <a:pPr lvl="0" rtl="0">
              <a:spcBef>
                <a:spcPts val="0"/>
              </a:spcBef>
              <a:buNone/>
            </a:pPr>
            <a:r>
              <a:rPr lang="en"/>
              <a:t>Analog  Components</a:t>
            </a:r>
          </a:p>
          <a:p>
            <a:pPr lvl="0" rtl="0">
              <a:spcBef>
                <a:spcPts val="0"/>
              </a:spcBef>
              <a:buNone/>
            </a:pPr>
            <a:r>
              <a:rPr lang="en"/>
              <a:t>Area</a:t>
            </a:r>
          </a:p>
        </p:txBody>
      </p:sp>
      <p:sp>
        <p:nvSpPr>
          <p:cNvPr id="195" name="Shape 195"/>
          <p:cNvSpPr txBox="1"/>
          <p:nvPr/>
        </p:nvSpPr>
        <p:spPr>
          <a:xfrm>
            <a:off x="7504212" y="739900"/>
            <a:ext cx="954300" cy="611999"/>
          </a:xfrm>
          <a:prstGeom prst="rect">
            <a:avLst/>
          </a:prstGeom>
          <a:solidFill>
            <a:srgbClr val="93C47D"/>
          </a:solidFill>
          <a:ln>
            <a:noFill/>
          </a:ln>
        </p:spPr>
        <p:txBody>
          <a:bodyPr anchorCtr="0" anchor="ctr" bIns="91425" lIns="91425" rIns="91425" tIns="91425">
            <a:noAutofit/>
          </a:bodyPr>
          <a:lstStyle/>
          <a:p>
            <a:pPr algn="ctr">
              <a:spcBef>
                <a:spcPts val="0"/>
              </a:spcBef>
              <a:buNone/>
            </a:pPr>
            <a:r>
              <a:rPr lang="en">
                <a:solidFill>
                  <a:srgbClr val="FFFFFF"/>
                </a:solidFill>
              </a:rPr>
              <a:t>Voltage Regulator</a:t>
            </a:r>
          </a:p>
        </p:txBody>
      </p:sp>
      <p:sp>
        <p:nvSpPr>
          <p:cNvPr id="196" name="Shape 196"/>
          <p:cNvSpPr txBox="1"/>
          <p:nvPr/>
        </p:nvSpPr>
        <p:spPr>
          <a:xfrm>
            <a:off x="5937337" y="118850"/>
            <a:ext cx="2195999" cy="393600"/>
          </a:xfrm>
          <a:prstGeom prst="rect">
            <a:avLst/>
          </a:prstGeom>
          <a:solidFill>
            <a:srgbClr val="93C47D"/>
          </a:solidFill>
          <a:ln>
            <a:noFill/>
          </a:ln>
        </p:spPr>
        <p:txBody>
          <a:bodyPr anchorCtr="0" anchor="t" bIns="91425" lIns="91425" rIns="91425" tIns="91425">
            <a:noAutofit/>
          </a:bodyPr>
          <a:lstStyle/>
          <a:p>
            <a:pPr algn="ctr">
              <a:spcBef>
                <a:spcPts val="0"/>
              </a:spcBef>
              <a:buNone/>
            </a:pPr>
            <a:r>
              <a:rPr lang="en">
                <a:solidFill>
                  <a:srgbClr val="F3F3F3"/>
                </a:solidFill>
              </a:rPr>
              <a:t>Batteries</a:t>
            </a:r>
          </a:p>
        </p:txBody>
      </p:sp>
      <p:sp>
        <p:nvSpPr>
          <p:cNvPr id="197" name="Shape 197"/>
          <p:cNvSpPr/>
          <p:nvPr/>
        </p:nvSpPr>
        <p:spPr>
          <a:xfrm>
            <a:off x="6140100" y="602500"/>
            <a:ext cx="194400" cy="886799"/>
          </a:xfrm>
          <a:prstGeom prst="down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98" name="Shape 198"/>
          <p:cNvSpPr/>
          <p:nvPr/>
        </p:nvSpPr>
        <p:spPr>
          <a:xfrm>
            <a:off x="7846150" y="547575"/>
            <a:ext cx="194400" cy="157200"/>
          </a:xfrm>
          <a:prstGeom prst="down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99" name="Shape 199"/>
          <p:cNvSpPr/>
          <p:nvPr/>
        </p:nvSpPr>
        <p:spPr>
          <a:xfrm>
            <a:off x="7846150" y="1387025"/>
            <a:ext cx="194400" cy="157200"/>
          </a:xfrm>
          <a:prstGeom prst="down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03" name="Shape 203"/>
        <p:cNvGrpSpPr/>
        <p:nvPr/>
      </p:nvGrpSpPr>
      <p:grpSpPr>
        <a:xfrm>
          <a:off x="0" y="0"/>
          <a:ext cx="0" cy="0"/>
          <a:chOff x="0" y="0"/>
          <a:chExt cx="0" cy="0"/>
        </a:xfrm>
      </p:grpSpPr>
      <p:sp>
        <p:nvSpPr>
          <p:cNvPr id="204" name="Shape 204"/>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205" name="Shape 205"/>
          <p:cNvSpPr txBox="1"/>
          <p:nvPr>
            <p:ph type="title"/>
          </p:nvPr>
        </p:nvSpPr>
        <p:spPr>
          <a:xfrm>
            <a:off x="773700" y="328450"/>
            <a:ext cx="7596600" cy="1530600"/>
          </a:xfrm>
          <a:prstGeom prst="rect">
            <a:avLst/>
          </a:prstGeom>
        </p:spPr>
        <p:txBody>
          <a:bodyPr anchorCtr="0" anchor="ctr" bIns="91425" lIns="91425" rIns="91425" tIns="91425">
            <a:noAutofit/>
          </a:bodyPr>
          <a:lstStyle/>
          <a:p>
            <a:pPr lvl="0" rtl="0">
              <a:spcBef>
                <a:spcPts val="0"/>
              </a:spcBef>
              <a:buNone/>
            </a:pPr>
            <a:r>
              <a:rPr b="1" lang="en">
                <a:solidFill>
                  <a:srgbClr val="990000"/>
                </a:solidFill>
                <a:latin typeface="Arial"/>
                <a:ea typeface="Arial"/>
                <a:cs typeface="Arial"/>
                <a:sym typeface="Arial"/>
              </a:rPr>
              <a:t>System Design</a:t>
            </a:r>
          </a:p>
        </p:txBody>
      </p:sp>
      <p:sp>
        <p:nvSpPr>
          <p:cNvPr id="206" name="Shape 206"/>
          <p:cNvSpPr txBox="1"/>
          <p:nvPr/>
        </p:nvSpPr>
        <p:spPr>
          <a:xfrm>
            <a:off x="2097375" y="1317600"/>
            <a:ext cx="4864800" cy="2508299"/>
          </a:xfrm>
          <a:prstGeom prst="rect">
            <a:avLst/>
          </a:prstGeom>
          <a:noFill/>
          <a:ln>
            <a:noFill/>
          </a:ln>
        </p:spPr>
        <p:txBody>
          <a:bodyPr anchorCtr="0" anchor="ctr" bIns="91425" lIns="91425" rIns="91425" tIns="91425">
            <a:noAutofit/>
          </a:bodyPr>
          <a:lstStyle/>
          <a:p>
            <a:pPr rtl="0">
              <a:spcBef>
                <a:spcPts val="0"/>
              </a:spcBef>
              <a:buNone/>
            </a:pPr>
            <a:r>
              <a:t/>
            </a:r>
            <a:endParaRPr/>
          </a:p>
          <a:p>
            <a:pPr indent="-228600" lvl="0" marL="457200" rtl="0">
              <a:spcBef>
                <a:spcPts val="0"/>
              </a:spcBef>
              <a:buClr>
                <a:schemeClr val="dk1"/>
              </a:buClr>
              <a:buAutoNum type="arabicPeriod"/>
            </a:pPr>
            <a:r>
              <a:rPr lang="en">
                <a:solidFill>
                  <a:schemeClr val="dk1"/>
                </a:solidFill>
              </a:rPr>
              <a:t>ADC/DAC Selection</a:t>
            </a:r>
          </a:p>
          <a:p>
            <a:pPr indent="-228600" lvl="0" marL="457200" rtl="0">
              <a:spcBef>
                <a:spcPts val="0"/>
              </a:spcBef>
              <a:buClr>
                <a:schemeClr val="dk1"/>
              </a:buClr>
              <a:buAutoNum type="arabicPeriod"/>
            </a:pPr>
            <a:r>
              <a:rPr lang="en">
                <a:solidFill>
                  <a:schemeClr val="dk1"/>
                </a:solidFill>
              </a:rPr>
              <a:t>Supporting Circuits for ADC/ DAC </a:t>
            </a:r>
          </a:p>
          <a:p>
            <a:pPr indent="-228600" lvl="0" marL="457200" rtl="0">
              <a:spcBef>
                <a:spcPts val="0"/>
              </a:spcBef>
              <a:buClr>
                <a:schemeClr val="dk1"/>
              </a:buClr>
              <a:buAutoNum type="arabicPeriod"/>
            </a:pPr>
            <a:r>
              <a:rPr lang="en">
                <a:solidFill>
                  <a:schemeClr val="dk1"/>
                </a:solidFill>
              </a:rPr>
              <a:t>Power Supply Circuits</a:t>
            </a:r>
          </a:p>
          <a:p>
            <a:pPr indent="-228600" lvl="0" marL="457200" rtl="0">
              <a:spcBef>
                <a:spcPts val="0"/>
              </a:spcBef>
              <a:buClr>
                <a:schemeClr val="dk1"/>
              </a:buClr>
              <a:buAutoNum type="arabicPeriod"/>
            </a:pPr>
            <a:r>
              <a:rPr lang="en">
                <a:solidFill>
                  <a:schemeClr val="dk1"/>
                </a:solidFill>
              </a:rPr>
              <a:t>Filter Design</a:t>
            </a:r>
          </a:p>
          <a:p>
            <a:pPr rtl="0">
              <a:spcBef>
                <a:spcPts val="0"/>
              </a:spcBef>
              <a:buNone/>
            </a:pPr>
            <a:r>
              <a:t/>
            </a:r>
            <a:endParaRPr/>
          </a:p>
          <a:p>
            <a:pPr lvl="0" rtl="0">
              <a:spcBef>
                <a:spcPts val="0"/>
              </a:spcBef>
              <a:buNone/>
            </a:pPr>
            <a:r>
              <a:t/>
            </a:r>
            <a:endParaRPr/>
          </a:p>
        </p:txBody>
      </p:sp>
      <p:sp>
        <p:nvSpPr>
          <p:cNvPr id="207" name="Shape 207"/>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208" name="Shape 208"/>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209" name="Shape 209"/>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10477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ADS8881</a:t>
            </a:r>
          </a:p>
        </p:txBody>
      </p:sp>
      <p:sp>
        <p:nvSpPr>
          <p:cNvPr id="215" name="Shape 215"/>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216" name="Shape 216"/>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217" name="Shape 217"/>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218" name="Shape 218"/>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
        <p:nvSpPr>
          <p:cNvPr id="219" name="Shape 219"/>
          <p:cNvSpPr txBox="1"/>
          <p:nvPr/>
        </p:nvSpPr>
        <p:spPr>
          <a:xfrm>
            <a:off x="311700" y="1012800"/>
            <a:ext cx="3634500" cy="1876200"/>
          </a:xfrm>
          <a:prstGeom prst="rect">
            <a:avLst/>
          </a:prstGeom>
          <a:noFill/>
          <a:ln>
            <a:noFill/>
          </a:ln>
        </p:spPr>
        <p:txBody>
          <a:bodyPr anchorCtr="0" anchor="ctr" bIns="91425" lIns="91425" rIns="91425" tIns="91425">
            <a:noAutofit/>
          </a:bodyPr>
          <a:lstStyle/>
          <a:p>
            <a:pPr rtl="0">
              <a:spcBef>
                <a:spcPts val="0"/>
              </a:spcBef>
              <a:buNone/>
            </a:pPr>
            <a:r>
              <a:rPr lang="en"/>
              <a:t>Ti 18-Bit ADC. </a:t>
            </a:r>
          </a:p>
          <a:p>
            <a:pPr rtl="0">
              <a:spcBef>
                <a:spcPts val="0"/>
              </a:spcBef>
              <a:buNone/>
            </a:pPr>
            <a:r>
              <a:rPr lang="en"/>
              <a:t>Sample Rate: 1MSPS</a:t>
            </a:r>
          </a:p>
          <a:p>
            <a:pPr lvl="0" rtl="0">
              <a:spcBef>
                <a:spcPts val="0"/>
              </a:spcBef>
              <a:buNone/>
            </a:pPr>
            <a:r>
              <a:rPr lang="en"/>
              <a:t>Input Range: -Vref to Vref or 0 to Vref</a:t>
            </a:r>
          </a:p>
          <a:p>
            <a:pPr lvl="0" rtl="0">
              <a:spcBef>
                <a:spcPts val="0"/>
              </a:spcBef>
              <a:buNone/>
            </a:pPr>
            <a:r>
              <a:rPr lang="en"/>
              <a:t>High Accuracy, INL: 1LSB</a:t>
            </a:r>
          </a:p>
          <a:p>
            <a:pPr lvl="0" rtl="0">
              <a:spcBef>
                <a:spcPts val="0"/>
              </a:spcBef>
              <a:buNone/>
            </a:pPr>
            <a:r>
              <a:rPr lang="en"/>
              <a:t>SPI Interface </a:t>
            </a:r>
          </a:p>
          <a:p>
            <a:pPr lvl="0" rtl="0">
              <a:spcBef>
                <a:spcPts val="0"/>
              </a:spcBef>
              <a:buNone/>
            </a:pPr>
            <a:r>
              <a:t/>
            </a:r>
            <a:endParaRPr/>
          </a:p>
        </p:txBody>
      </p:sp>
      <p:pic>
        <p:nvPicPr>
          <p:cNvPr id="220" name="Shape 220"/>
          <p:cNvPicPr preferRelativeResize="0"/>
          <p:nvPr/>
        </p:nvPicPr>
        <p:blipFill>
          <a:blip r:embed="rId3">
            <a:alphaModFix/>
          </a:blip>
          <a:stretch>
            <a:fillRect/>
          </a:stretch>
        </p:blipFill>
        <p:spPr>
          <a:xfrm>
            <a:off x="3376187" y="1231212"/>
            <a:ext cx="5572125" cy="22574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10477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DAC8831</a:t>
            </a:r>
          </a:p>
        </p:txBody>
      </p:sp>
      <p:sp>
        <p:nvSpPr>
          <p:cNvPr id="226" name="Shape 226"/>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227" name="Shape 227"/>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228" name="Shape 228"/>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229" name="Shape 229"/>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
        <p:nvSpPr>
          <p:cNvPr id="230" name="Shape 230"/>
          <p:cNvSpPr txBox="1"/>
          <p:nvPr/>
        </p:nvSpPr>
        <p:spPr>
          <a:xfrm>
            <a:off x="311700" y="1012800"/>
            <a:ext cx="3634500" cy="1876200"/>
          </a:xfrm>
          <a:prstGeom prst="rect">
            <a:avLst/>
          </a:prstGeom>
          <a:noFill/>
          <a:ln>
            <a:noFill/>
          </a:ln>
        </p:spPr>
        <p:txBody>
          <a:bodyPr anchorCtr="0" anchor="ctr" bIns="91425" lIns="91425" rIns="91425" tIns="91425">
            <a:noAutofit/>
          </a:bodyPr>
          <a:lstStyle/>
          <a:p>
            <a:pPr rtl="0">
              <a:spcBef>
                <a:spcPts val="0"/>
              </a:spcBef>
              <a:buNone/>
            </a:pPr>
            <a:r>
              <a:rPr lang="en"/>
              <a:t>Ti 16-Bit DAC8831. 2.7V to 5.5V single-supply operation</a:t>
            </a:r>
          </a:p>
          <a:p>
            <a:pPr rtl="0">
              <a:spcBef>
                <a:spcPts val="0"/>
              </a:spcBef>
              <a:buNone/>
            </a:pPr>
            <a:r>
              <a:rPr lang="en"/>
              <a:t>High Accuracy, INL: 1 LSB</a:t>
            </a:r>
          </a:p>
          <a:p>
            <a:pPr lvl="0" rtl="0">
              <a:spcBef>
                <a:spcPts val="0"/>
              </a:spcBef>
              <a:buNone/>
            </a:pPr>
            <a:r>
              <a:rPr lang="en"/>
              <a:t>SPI Interface </a:t>
            </a:r>
          </a:p>
          <a:p>
            <a:pPr lvl="0" rtl="0">
              <a:spcBef>
                <a:spcPts val="0"/>
              </a:spcBef>
              <a:buNone/>
            </a:pPr>
            <a:r>
              <a:t/>
            </a:r>
            <a:endParaRPr/>
          </a:p>
        </p:txBody>
      </p:sp>
      <p:pic>
        <p:nvPicPr>
          <p:cNvPr id="231" name="Shape 231"/>
          <p:cNvPicPr preferRelativeResize="0"/>
          <p:nvPr/>
        </p:nvPicPr>
        <p:blipFill>
          <a:blip r:embed="rId3">
            <a:alphaModFix/>
          </a:blip>
          <a:stretch>
            <a:fillRect/>
          </a:stretch>
        </p:blipFill>
        <p:spPr>
          <a:xfrm>
            <a:off x="4201325" y="1012800"/>
            <a:ext cx="4078399" cy="29154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10477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ADC Support Circuit - Top Level ADC </a:t>
            </a:r>
          </a:p>
        </p:txBody>
      </p:sp>
      <p:sp>
        <p:nvSpPr>
          <p:cNvPr id="237" name="Shape 237"/>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238" name="Shape 238"/>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239" name="Shape 239"/>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240" name="Shape 240"/>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pic>
        <p:nvPicPr>
          <p:cNvPr id="241" name="Shape 241"/>
          <p:cNvPicPr preferRelativeResize="0"/>
          <p:nvPr/>
        </p:nvPicPr>
        <p:blipFill>
          <a:blip r:embed="rId3">
            <a:alphaModFix/>
          </a:blip>
          <a:stretch>
            <a:fillRect/>
          </a:stretch>
        </p:blipFill>
        <p:spPr>
          <a:xfrm>
            <a:off x="1682975" y="936075"/>
            <a:ext cx="5778025" cy="35571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311700" y="10477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DAC Support Circuit - Top Level DAC</a:t>
            </a:r>
          </a:p>
        </p:txBody>
      </p:sp>
      <p:sp>
        <p:nvSpPr>
          <p:cNvPr id="247" name="Shape 247"/>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248" name="Shape 248"/>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249" name="Shape 249"/>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250" name="Shape 250"/>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pic>
        <p:nvPicPr>
          <p:cNvPr id="251" name="Shape 251"/>
          <p:cNvPicPr preferRelativeResize="0"/>
          <p:nvPr/>
        </p:nvPicPr>
        <p:blipFill>
          <a:blip r:embed="rId3">
            <a:alphaModFix/>
          </a:blip>
          <a:stretch>
            <a:fillRect/>
          </a:stretch>
        </p:blipFill>
        <p:spPr>
          <a:xfrm>
            <a:off x="2194476" y="1047225"/>
            <a:ext cx="4755025" cy="341135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10477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Power Supply</a:t>
            </a:r>
          </a:p>
        </p:txBody>
      </p:sp>
      <p:sp>
        <p:nvSpPr>
          <p:cNvPr id="257" name="Shape 257"/>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258" name="Shape 258"/>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259" name="Shape 259"/>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260" name="Shape 260"/>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pic>
        <p:nvPicPr>
          <p:cNvPr id="261" name="Shape 261"/>
          <p:cNvPicPr preferRelativeResize="0"/>
          <p:nvPr/>
        </p:nvPicPr>
        <p:blipFill>
          <a:blip r:embed="rId3">
            <a:alphaModFix/>
          </a:blip>
          <a:stretch>
            <a:fillRect/>
          </a:stretch>
        </p:blipFill>
        <p:spPr>
          <a:xfrm>
            <a:off x="3658798" y="496199"/>
            <a:ext cx="5064999" cy="4151125"/>
          </a:xfrm>
          <a:prstGeom prst="rect">
            <a:avLst/>
          </a:prstGeom>
          <a:noFill/>
          <a:ln>
            <a:noFill/>
          </a:ln>
        </p:spPr>
      </p:pic>
      <p:sp>
        <p:nvSpPr>
          <p:cNvPr id="262" name="Shape 262"/>
          <p:cNvSpPr txBox="1"/>
          <p:nvPr/>
        </p:nvSpPr>
        <p:spPr>
          <a:xfrm>
            <a:off x="596725" y="1225875"/>
            <a:ext cx="2977199" cy="15177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9V from battery</a:t>
            </a:r>
          </a:p>
          <a:p>
            <a:pPr indent="-228600" lvl="0" marL="457200" rtl="0">
              <a:spcBef>
                <a:spcPts val="0"/>
              </a:spcBef>
              <a:buChar char="●"/>
            </a:pPr>
            <a:r>
              <a:rPr lang="en"/>
              <a:t>+/- 5V step down from 9V</a:t>
            </a:r>
          </a:p>
          <a:p>
            <a:pPr indent="-228600" lvl="0" marL="457200">
              <a:spcBef>
                <a:spcPts val="0"/>
              </a:spcBef>
              <a:buChar char="●"/>
            </a:pPr>
            <a:r>
              <a:rPr lang="en"/>
              <a:t>AVDD &amp; DVDD need to be separated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10477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Inverter and Transceiver </a:t>
            </a:r>
          </a:p>
        </p:txBody>
      </p:sp>
      <p:sp>
        <p:nvSpPr>
          <p:cNvPr id="268" name="Shape 268"/>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269" name="Shape 269"/>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270" name="Shape 270"/>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271" name="Shape 271"/>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pic>
        <p:nvPicPr>
          <p:cNvPr id="272" name="Shape 272"/>
          <p:cNvPicPr preferRelativeResize="0"/>
          <p:nvPr/>
        </p:nvPicPr>
        <p:blipFill>
          <a:blip r:embed="rId3">
            <a:alphaModFix/>
          </a:blip>
          <a:stretch>
            <a:fillRect/>
          </a:stretch>
        </p:blipFill>
        <p:spPr>
          <a:xfrm>
            <a:off x="1319200" y="1300150"/>
            <a:ext cx="6505575" cy="25431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Clr>
                <a:schemeClr val="dk1"/>
              </a:buClr>
              <a:buSzPct val="36666"/>
              <a:buFont typeface="Arial"/>
              <a:buNone/>
            </a:pPr>
            <a:r>
              <a:rPr b="1" lang="en" sz="3000">
                <a:solidFill>
                  <a:srgbClr val="990000"/>
                </a:solidFill>
                <a:latin typeface="Arial"/>
                <a:ea typeface="Arial"/>
                <a:cs typeface="Arial"/>
                <a:sym typeface="Arial"/>
              </a:rPr>
              <a:t>Filter Design - Specifications</a:t>
            </a:r>
          </a:p>
        </p:txBody>
      </p:sp>
      <p:sp>
        <p:nvSpPr>
          <p:cNvPr id="278" name="Shape 278"/>
          <p:cNvSpPr txBox="1"/>
          <p:nvPr>
            <p:ph idx="1" type="body"/>
          </p:nvPr>
        </p:nvSpPr>
        <p:spPr>
          <a:xfrm>
            <a:off x="311700" y="1234175"/>
            <a:ext cx="8520599" cy="3354000"/>
          </a:xfrm>
          <a:prstGeom prst="rect">
            <a:avLst/>
          </a:prstGeom>
        </p:spPr>
        <p:txBody>
          <a:bodyPr anchorCtr="0" anchor="t" bIns="91425" lIns="91425" rIns="91425" tIns="91425">
            <a:noAutofit/>
          </a:bodyPr>
          <a:lstStyle/>
          <a:p>
            <a:pPr indent="-228600" lvl="0" marL="457200" rtl="0">
              <a:spcBef>
                <a:spcPts val="0"/>
              </a:spcBef>
              <a:buSzPct val="100000"/>
              <a:buFont typeface="Arial"/>
            </a:pPr>
            <a:r>
              <a:rPr lang="en" sz="1400">
                <a:latin typeface="Arial"/>
                <a:ea typeface="Arial"/>
                <a:cs typeface="Arial"/>
                <a:sym typeface="Arial"/>
              </a:rPr>
              <a:t>Input from DAC: 2.5V sine wave</a:t>
            </a:r>
          </a:p>
          <a:p>
            <a:pPr indent="-228600" lvl="0" marL="457200" rtl="0">
              <a:spcBef>
                <a:spcPts val="0"/>
              </a:spcBef>
              <a:buSzPct val="100000"/>
              <a:buFont typeface="Arial"/>
            </a:pPr>
            <a:r>
              <a:rPr lang="en" sz="1400">
                <a:latin typeface="Arial"/>
                <a:ea typeface="Arial"/>
                <a:cs typeface="Arial"/>
                <a:sym typeface="Arial"/>
              </a:rPr>
              <a:t>Output to ADC: 4.3V sine wave</a:t>
            </a:r>
          </a:p>
          <a:p>
            <a:pPr indent="-228600" lvl="1" marL="914400" rtl="0">
              <a:spcBef>
                <a:spcPts val="0"/>
              </a:spcBef>
              <a:buSzPct val="100000"/>
              <a:buFont typeface="Arial"/>
            </a:pPr>
            <a:r>
              <a:rPr lang="en" sz="1400">
                <a:latin typeface="Arial"/>
                <a:ea typeface="Arial"/>
                <a:cs typeface="Arial"/>
                <a:sym typeface="Arial"/>
              </a:rPr>
              <a:t>Gain from Input to Output: 1.72</a:t>
            </a:r>
          </a:p>
          <a:p>
            <a:pPr indent="-228600" lvl="0" marL="457200" rtl="0">
              <a:spcBef>
                <a:spcPts val="0"/>
              </a:spcBef>
              <a:buSzPct val="100000"/>
              <a:buFont typeface="Arial"/>
            </a:pPr>
            <a:r>
              <a:rPr lang="en" sz="1400">
                <a:latin typeface="Arial"/>
                <a:ea typeface="Arial"/>
                <a:cs typeface="Arial"/>
                <a:sym typeface="Arial"/>
              </a:rPr>
              <a:t>RC Filter and RR Filter: sqrt(2) attenuation at -3dB</a:t>
            </a:r>
          </a:p>
          <a:p>
            <a:pPr indent="-228600" lvl="1" marL="914400" rtl="0">
              <a:spcBef>
                <a:spcPts val="0"/>
              </a:spcBef>
              <a:buSzPct val="77777"/>
              <a:buFont typeface="Arial"/>
            </a:pPr>
            <a:r>
              <a:rPr lang="en">
                <a:latin typeface="Arial"/>
                <a:ea typeface="Arial"/>
                <a:cs typeface="Arial"/>
                <a:sym typeface="Arial"/>
              </a:rPr>
              <a:t>Adjusted Gain: 1.72*sqrt(2)</a:t>
            </a:r>
          </a:p>
        </p:txBody>
      </p:sp>
      <p:grpSp>
        <p:nvGrpSpPr>
          <p:cNvPr id="279" name="Shape 279"/>
          <p:cNvGrpSpPr/>
          <p:nvPr/>
        </p:nvGrpSpPr>
        <p:grpSpPr>
          <a:xfrm>
            <a:off x="714225" y="2770775"/>
            <a:ext cx="7715525" cy="1817399"/>
            <a:chOff x="817937" y="2770775"/>
            <a:chExt cx="7715525" cy="1817399"/>
          </a:xfrm>
        </p:grpSpPr>
        <p:sp>
          <p:nvSpPr>
            <p:cNvPr id="280" name="Shape 280"/>
            <p:cNvSpPr txBox="1"/>
            <p:nvPr/>
          </p:nvSpPr>
          <p:spPr>
            <a:xfrm>
              <a:off x="4825750" y="2845750"/>
              <a:ext cx="690599" cy="4634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RR Filter</a:t>
              </a:r>
            </a:p>
          </p:txBody>
        </p:sp>
        <p:sp>
          <p:nvSpPr>
            <p:cNvPr id="281" name="Shape 281"/>
            <p:cNvSpPr txBox="1"/>
            <p:nvPr/>
          </p:nvSpPr>
          <p:spPr>
            <a:xfrm>
              <a:off x="4825750" y="4110725"/>
              <a:ext cx="690599" cy="4634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RC Filter</a:t>
              </a:r>
            </a:p>
          </p:txBody>
        </p:sp>
        <p:sp>
          <p:nvSpPr>
            <p:cNvPr id="282" name="Shape 282"/>
            <p:cNvSpPr/>
            <p:nvPr/>
          </p:nvSpPr>
          <p:spPr>
            <a:xfrm>
              <a:off x="3575762" y="2770775"/>
              <a:ext cx="90900" cy="1817399"/>
            </a:xfrm>
            <a:prstGeom prst="leftBracket">
              <a:avLst>
                <a:gd fmla="val 8333" name="adj"/>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3" name="Shape 283"/>
            <p:cNvSpPr/>
            <p:nvPr/>
          </p:nvSpPr>
          <p:spPr>
            <a:xfrm>
              <a:off x="5598200" y="2770775"/>
              <a:ext cx="90900" cy="1817399"/>
            </a:xfrm>
            <a:prstGeom prst="rightBracket">
              <a:avLst>
                <a:gd fmla="val 8333" name="adj"/>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4" name="Shape 284"/>
            <p:cNvSpPr/>
            <p:nvPr/>
          </p:nvSpPr>
          <p:spPr>
            <a:xfrm>
              <a:off x="4504175" y="2963950"/>
              <a:ext cx="2817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285" name="Shape 285"/>
            <p:cNvSpPr/>
            <p:nvPr/>
          </p:nvSpPr>
          <p:spPr>
            <a:xfrm>
              <a:off x="4513325" y="4256225"/>
              <a:ext cx="263400" cy="172500"/>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286" name="Shape 286"/>
            <p:cNvSpPr/>
            <p:nvPr/>
          </p:nvSpPr>
          <p:spPr>
            <a:xfrm>
              <a:off x="4255200" y="2963950"/>
              <a:ext cx="209100" cy="599700"/>
            </a:xfrm>
            <a:prstGeom prst="up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287" name="Shape 287"/>
            <p:cNvSpPr/>
            <p:nvPr/>
          </p:nvSpPr>
          <p:spPr>
            <a:xfrm>
              <a:off x="4255200" y="3829025"/>
              <a:ext cx="209100" cy="599700"/>
            </a:xfrm>
            <a:prstGeom prst="down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288" name="Shape 288"/>
            <p:cNvSpPr/>
            <p:nvPr/>
          </p:nvSpPr>
          <p:spPr>
            <a:xfrm>
              <a:off x="2221475" y="3565925"/>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289" name="Shape 289"/>
            <p:cNvSpPr txBox="1"/>
            <p:nvPr/>
          </p:nvSpPr>
          <p:spPr>
            <a:xfrm>
              <a:off x="6076712" y="3340475"/>
              <a:ext cx="739500" cy="6779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Buffer</a:t>
              </a:r>
            </a:p>
          </p:txBody>
        </p:sp>
        <p:sp>
          <p:nvSpPr>
            <p:cNvPr id="290" name="Shape 290"/>
            <p:cNvSpPr txBox="1"/>
            <p:nvPr/>
          </p:nvSpPr>
          <p:spPr>
            <a:xfrm>
              <a:off x="2522300" y="3340475"/>
              <a:ext cx="739500" cy="6779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Buffer</a:t>
              </a:r>
            </a:p>
          </p:txBody>
        </p:sp>
        <p:sp>
          <p:nvSpPr>
            <p:cNvPr id="291" name="Shape 291"/>
            <p:cNvSpPr/>
            <p:nvPr/>
          </p:nvSpPr>
          <p:spPr>
            <a:xfrm>
              <a:off x="3287087" y="3565925"/>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292" name="Shape 292"/>
            <p:cNvSpPr/>
            <p:nvPr/>
          </p:nvSpPr>
          <p:spPr>
            <a:xfrm>
              <a:off x="5737812" y="3565925"/>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293" name="Shape 293"/>
            <p:cNvSpPr/>
            <p:nvPr/>
          </p:nvSpPr>
          <p:spPr>
            <a:xfrm>
              <a:off x="6891725" y="3565925"/>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pic>
          <p:nvPicPr>
            <p:cNvPr id="294" name="Shape 294"/>
            <p:cNvPicPr preferRelativeResize="0"/>
            <p:nvPr/>
          </p:nvPicPr>
          <p:blipFill>
            <a:blip r:embed="rId3">
              <a:alphaModFix/>
            </a:blip>
            <a:stretch>
              <a:fillRect/>
            </a:stretch>
          </p:blipFill>
          <p:spPr>
            <a:xfrm>
              <a:off x="817937" y="3284175"/>
              <a:ext cx="1247775" cy="790575"/>
            </a:xfrm>
            <a:prstGeom prst="rect">
              <a:avLst/>
            </a:prstGeom>
            <a:noFill/>
            <a:ln>
              <a:noFill/>
            </a:ln>
          </p:spPr>
        </p:pic>
        <p:pic>
          <p:nvPicPr>
            <p:cNvPr id="295" name="Shape 295"/>
            <p:cNvPicPr preferRelativeResize="0"/>
            <p:nvPr/>
          </p:nvPicPr>
          <p:blipFill>
            <a:blip r:embed="rId4">
              <a:alphaModFix/>
            </a:blip>
            <a:stretch>
              <a:fillRect/>
            </a:stretch>
          </p:blipFill>
          <p:spPr>
            <a:xfrm>
              <a:off x="7285687" y="3284162"/>
              <a:ext cx="1247775" cy="790575"/>
            </a:xfrm>
            <a:prstGeom prst="rect">
              <a:avLst/>
            </a:prstGeom>
            <a:noFill/>
            <a:ln>
              <a:noFill/>
            </a:ln>
          </p:spPr>
        </p:pic>
      </p:grpSp>
      <p:sp>
        <p:nvSpPr>
          <p:cNvPr id="296" name="Shape 296"/>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297" name="Shape 297"/>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298" name="Shape 298"/>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299" name="Shape 299"/>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pic>
        <p:nvPicPr>
          <p:cNvPr id="300" name="Shape 300"/>
          <p:cNvPicPr preferRelativeResize="0"/>
          <p:nvPr/>
        </p:nvPicPr>
        <p:blipFill>
          <a:blip r:embed="rId5">
            <a:alphaModFix/>
          </a:blip>
          <a:stretch>
            <a:fillRect/>
          </a:stretch>
        </p:blipFill>
        <p:spPr>
          <a:xfrm rot="5400000">
            <a:off x="3548625" y="3275000"/>
            <a:ext cx="609600" cy="5905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Filter Design - Specifications</a:t>
            </a:r>
          </a:p>
        </p:txBody>
      </p:sp>
      <p:sp>
        <p:nvSpPr>
          <p:cNvPr id="306" name="Shape 306"/>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228600" lvl="0" marL="457200" marR="0" rtl="0" algn="l">
              <a:lnSpc>
                <a:spcPct val="115000"/>
              </a:lnSpc>
              <a:spcBef>
                <a:spcPts val="0"/>
              </a:spcBef>
              <a:spcAft>
                <a:spcPts val="1600"/>
              </a:spcAft>
              <a:buClr>
                <a:schemeClr val="dk1"/>
              </a:buClr>
              <a:buSzPct val="100000"/>
              <a:buFont typeface="Arial"/>
            </a:pPr>
            <a:r>
              <a:rPr lang="en" sz="1400">
                <a:latin typeface="Arial"/>
                <a:ea typeface="Arial"/>
                <a:cs typeface="Arial"/>
                <a:sym typeface="Arial"/>
              </a:rPr>
              <a:t>Center Frequency for Testing: 50kHz</a:t>
            </a:r>
          </a:p>
          <a:p>
            <a:pPr indent="0" marL="0" marR="0" rtl="0" algn="ctr">
              <a:lnSpc>
                <a:spcPct val="115000"/>
              </a:lnSpc>
              <a:spcBef>
                <a:spcPts val="0"/>
              </a:spcBef>
              <a:spcAft>
                <a:spcPts val="1600"/>
              </a:spcAft>
              <a:buNone/>
            </a:pPr>
            <a:r>
              <a:rPr lang="en" sz="1400">
                <a:latin typeface="Arial"/>
                <a:ea typeface="Arial"/>
                <a:cs typeface="Arial"/>
                <a:sym typeface="Arial"/>
              </a:rPr>
              <a:t>(ADC Sample Rate)/2 = Nyquist Rate</a:t>
            </a:r>
          </a:p>
          <a:p>
            <a:pPr indent="0" marL="0" marR="0" rtl="0" algn="ctr">
              <a:lnSpc>
                <a:spcPct val="115000"/>
              </a:lnSpc>
              <a:spcBef>
                <a:spcPts val="0"/>
              </a:spcBef>
              <a:spcAft>
                <a:spcPts val="1600"/>
              </a:spcAft>
              <a:buNone/>
            </a:pPr>
            <a:r>
              <a:rPr lang="en" sz="1400">
                <a:latin typeface="Arial"/>
                <a:ea typeface="Arial"/>
                <a:cs typeface="Arial"/>
                <a:sym typeface="Arial"/>
              </a:rPr>
              <a:t>(Nyquist Rate) * 10% = Center Frequency</a:t>
            </a:r>
          </a:p>
          <a:p>
            <a:pPr indent="0" marL="0" marR="0" rtl="0" algn="ctr">
              <a:lnSpc>
                <a:spcPct val="115000"/>
              </a:lnSpc>
              <a:spcBef>
                <a:spcPts val="0"/>
              </a:spcBef>
              <a:spcAft>
                <a:spcPts val="1600"/>
              </a:spcAft>
              <a:buNone/>
            </a:pPr>
            <a:r>
              <a:rPr lang="en" sz="1400">
                <a:latin typeface="Arial"/>
                <a:ea typeface="Arial"/>
                <a:cs typeface="Arial"/>
                <a:sym typeface="Arial"/>
              </a:rPr>
              <a:t>(1M)/2 = 500k</a:t>
            </a:r>
          </a:p>
          <a:p>
            <a:pPr indent="0" marL="0" marR="0" rtl="0" algn="ctr">
              <a:lnSpc>
                <a:spcPct val="115000"/>
              </a:lnSpc>
              <a:spcBef>
                <a:spcPts val="0"/>
              </a:spcBef>
              <a:spcAft>
                <a:spcPts val="1600"/>
              </a:spcAft>
              <a:buNone/>
            </a:pPr>
            <a:r>
              <a:rPr lang="en" sz="1400">
                <a:latin typeface="Arial"/>
                <a:ea typeface="Arial"/>
                <a:cs typeface="Arial"/>
                <a:sym typeface="Arial"/>
              </a:rPr>
              <a:t>500k * 10% = </a:t>
            </a:r>
            <a:r>
              <a:rPr b="1" lang="en" sz="1400">
                <a:latin typeface="Arial"/>
                <a:ea typeface="Arial"/>
                <a:cs typeface="Arial"/>
                <a:sym typeface="Arial"/>
              </a:rPr>
              <a:t>50k</a:t>
            </a:r>
            <a:r>
              <a:rPr lang="en" sz="1400">
                <a:latin typeface="Arial"/>
                <a:ea typeface="Arial"/>
                <a:cs typeface="Arial"/>
                <a:sym typeface="Arial"/>
              </a:rPr>
              <a:t> </a:t>
            </a:r>
          </a:p>
          <a:p>
            <a:pPr indent="-228600" lvl="0" marL="457200" marR="0" rtl="0">
              <a:lnSpc>
                <a:spcPct val="115000"/>
              </a:lnSpc>
              <a:spcBef>
                <a:spcPts val="0"/>
              </a:spcBef>
              <a:spcAft>
                <a:spcPts val="1600"/>
              </a:spcAft>
              <a:buSzPct val="100000"/>
              <a:buFont typeface="Arial"/>
            </a:pPr>
            <a:r>
              <a:rPr lang="en" sz="1400">
                <a:latin typeface="Arial"/>
                <a:ea typeface="Arial"/>
                <a:cs typeface="Arial"/>
                <a:sym typeface="Arial"/>
              </a:rPr>
              <a:t>Multiple Sine Waves with Varying Frequencies</a:t>
            </a:r>
          </a:p>
          <a:p>
            <a:pPr indent="-228600" lvl="1" marL="914400" rtl="0">
              <a:spcBef>
                <a:spcPts val="0"/>
              </a:spcBef>
              <a:buFont typeface="Arial"/>
            </a:pPr>
            <a:r>
              <a:rPr lang="en">
                <a:latin typeface="Arial"/>
                <a:ea typeface="Arial"/>
                <a:cs typeface="Arial"/>
                <a:sym typeface="Arial"/>
              </a:rPr>
              <a:t>Geometric Mean between ~5kHz and ~500kHz</a:t>
            </a:r>
          </a:p>
          <a:p>
            <a:pPr indent="-228600" lvl="1" marL="914400" marR="0" rtl="0">
              <a:lnSpc>
                <a:spcPct val="115000"/>
              </a:lnSpc>
              <a:spcBef>
                <a:spcPts val="0"/>
              </a:spcBef>
              <a:spcAft>
                <a:spcPts val="1600"/>
              </a:spcAft>
              <a:buFont typeface="Arial"/>
            </a:pPr>
            <a:r>
              <a:rPr lang="en">
                <a:latin typeface="Arial"/>
                <a:ea typeface="Arial"/>
                <a:cs typeface="Arial"/>
                <a:sym typeface="Arial"/>
              </a:rPr>
              <a:t>Result:       5k      8.9k    28.3k     50k      88.9k     283k      500k</a:t>
            </a:r>
          </a:p>
          <a:p>
            <a:pPr indent="-228600" lvl="1" marL="914400" marR="0" rtl="0">
              <a:lnSpc>
                <a:spcPct val="115000"/>
              </a:lnSpc>
              <a:spcBef>
                <a:spcPts val="0"/>
              </a:spcBef>
              <a:spcAft>
                <a:spcPts val="1600"/>
              </a:spcAft>
              <a:buFont typeface="Arial"/>
            </a:pPr>
            <a:r>
              <a:rPr lang="en">
                <a:latin typeface="Arial"/>
                <a:ea typeface="Arial"/>
                <a:cs typeface="Arial"/>
                <a:sym typeface="Arial"/>
              </a:rPr>
              <a:t>Adjusted: 4.70k  8.61k  28.70k  46.96k  86.10k  287.00k  469.64k  </a:t>
            </a:r>
          </a:p>
        </p:txBody>
      </p:sp>
      <p:sp>
        <p:nvSpPr>
          <p:cNvPr id="307" name="Shape 307"/>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08" name="Shape 308"/>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09" name="Shape 309"/>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10" name="Shape 310"/>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6" name="Shape 66"/>
        <p:cNvGrpSpPr/>
        <p:nvPr/>
      </p:nvGrpSpPr>
      <p:grpSpPr>
        <a:xfrm>
          <a:off x="0" y="0"/>
          <a:ext cx="0" cy="0"/>
          <a:chOff x="0" y="0"/>
          <a:chExt cx="0" cy="0"/>
        </a:xfrm>
      </p:grpSpPr>
      <p:sp>
        <p:nvSpPr>
          <p:cNvPr id="67" name="Shape 67"/>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1000">
                <a:solidFill>
                  <a:srgbClr val="FFFFFF"/>
                </a:solidFill>
              </a:rPr>
              <a:t>                                                                                                       May 1623 - Low-Cost High-Accuracy Spectral Test System </a:t>
            </a:r>
          </a:p>
        </p:txBody>
      </p:sp>
      <p:sp>
        <p:nvSpPr>
          <p:cNvPr id="68" name="Shape 68"/>
          <p:cNvSpPr txBox="1"/>
          <p:nvPr>
            <p:ph type="title"/>
          </p:nvPr>
        </p:nvSpPr>
        <p:spPr>
          <a:xfrm>
            <a:off x="773700" y="328450"/>
            <a:ext cx="7596600" cy="1530600"/>
          </a:xfrm>
          <a:prstGeom prst="rect">
            <a:avLst/>
          </a:prstGeom>
        </p:spPr>
        <p:txBody>
          <a:bodyPr anchorCtr="0" anchor="ctr" bIns="91425" lIns="91425" rIns="91425" tIns="91425">
            <a:noAutofit/>
          </a:bodyPr>
          <a:lstStyle/>
          <a:p>
            <a:pPr>
              <a:spcBef>
                <a:spcPts val="0"/>
              </a:spcBef>
              <a:buNone/>
            </a:pPr>
            <a:r>
              <a:rPr b="1" lang="en">
                <a:solidFill>
                  <a:srgbClr val="990000"/>
                </a:solidFill>
                <a:latin typeface="Arial"/>
                <a:ea typeface="Arial"/>
                <a:cs typeface="Arial"/>
                <a:sym typeface="Arial"/>
              </a:rPr>
              <a:t>Project Plan</a:t>
            </a:r>
          </a:p>
        </p:txBody>
      </p:sp>
      <p:sp>
        <p:nvSpPr>
          <p:cNvPr id="69" name="Shape 69"/>
          <p:cNvSpPr txBox="1"/>
          <p:nvPr/>
        </p:nvSpPr>
        <p:spPr>
          <a:xfrm>
            <a:off x="2097375" y="1317600"/>
            <a:ext cx="4864800" cy="2508299"/>
          </a:xfrm>
          <a:prstGeom prst="rect">
            <a:avLst/>
          </a:prstGeom>
          <a:noFill/>
          <a:ln>
            <a:noFill/>
          </a:ln>
        </p:spPr>
        <p:txBody>
          <a:bodyPr anchorCtr="0" anchor="ctr" bIns="91425" lIns="91425" rIns="91425" tIns="91425">
            <a:noAutofit/>
          </a:bodyPr>
          <a:lstStyle/>
          <a:p>
            <a:pPr indent="-228600" lvl="0" marL="457200" rtl="0">
              <a:spcBef>
                <a:spcPts val="0"/>
              </a:spcBef>
              <a:buAutoNum type="arabicPeriod"/>
            </a:pPr>
            <a:r>
              <a:rPr lang="en"/>
              <a:t>Problem Statement</a:t>
            </a:r>
          </a:p>
          <a:p>
            <a:pPr indent="-228600" lvl="0" marL="457200" rtl="0">
              <a:spcBef>
                <a:spcPts val="0"/>
              </a:spcBef>
              <a:buAutoNum type="arabicPeriod"/>
            </a:pPr>
            <a:r>
              <a:rPr lang="en"/>
              <a:t>Conceptual Sketch</a:t>
            </a:r>
          </a:p>
          <a:p>
            <a:pPr indent="-228600" lvl="0" marL="457200" rtl="0">
              <a:spcBef>
                <a:spcPts val="0"/>
              </a:spcBef>
              <a:buAutoNum type="arabicPeriod"/>
            </a:pPr>
            <a:r>
              <a:rPr lang="en"/>
              <a:t>Functional/Non-functional Requirements</a:t>
            </a:r>
          </a:p>
          <a:p>
            <a:pPr indent="-228600" lvl="0" marL="457200" rtl="0">
              <a:spcBef>
                <a:spcPts val="0"/>
              </a:spcBef>
              <a:buAutoNum type="arabicPeriod"/>
            </a:pPr>
            <a:r>
              <a:rPr lang="en"/>
              <a:t>Market Survey</a:t>
            </a:r>
          </a:p>
          <a:p>
            <a:pPr indent="-228600" lvl="0" marL="457200" rtl="0">
              <a:spcBef>
                <a:spcPts val="0"/>
              </a:spcBef>
              <a:buAutoNum type="arabicPeriod"/>
            </a:pPr>
            <a:r>
              <a:rPr lang="en"/>
              <a:t>Potential Risks</a:t>
            </a:r>
          </a:p>
          <a:p>
            <a:pPr indent="-228600" lvl="0" marL="457200" rtl="0">
              <a:spcBef>
                <a:spcPts val="0"/>
              </a:spcBef>
              <a:buAutoNum type="arabicPeriod"/>
            </a:pPr>
            <a:r>
              <a:rPr lang="en"/>
              <a:t>Cost Estimate</a:t>
            </a:r>
          </a:p>
          <a:p>
            <a:pPr indent="-228600" lvl="0" marL="457200" rtl="0">
              <a:spcBef>
                <a:spcPts val="0"/>
              </a:spcBef>
              <a:buAutoNum type="arabicPeriod"/>
            </a:pPr>
            <a:r>
              <a:rPr lang="en"/>
              <a:t>Project Milestones</a:t>
            </a:r>
          </a:p>
          <a:p>
            <a:pPr indent="-228600" lvl="0" marL="457200">
              <a:spcBef>
                <a:spcPts val="0"/>
              </a:spcBef>
              <a:buAutoNum type="arabicPeriod"/>
            </a:pPr>
            <a:r>
              <a:rPr lang="en"/>
              <a:t>Potential Risks</a:t>
            </a:r>
          </a:p>
        </p:txBody>
      </p:sp>
      <p:sp>
        <p:nvSpPr>
          <p:cNvPr id="70" name="Shape 70"/>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b="1" lang="en" sz="1000"/>
              <a:t>Project Plan</a:t>
            </a:r>
          </a:p>
        </p:txBody>
      </p:sp>
      <p:sp>
        <p:nvSpPr>
          <p:cNvPr id="71" name="Shape 71"/>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000"/>
              <a:t>System Design</a:t>
            </a:r>
          </a:p>
        </p:txBody>
      </p:sp>
      <p:sp>
        <p:nvSpPr>
          <p:cNvPr id="72" name="Shape 72"/>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1000"/>
              <a:t>Conclusion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311700" y="10477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Filter - Simulation (TINA-TI)</a:t>
            </a:r>
          </a:p>
        </p:txBody>
      </p:sp>
      <p:sp>
        <p:nvSpPr>
          <p:cNvPr id="316" name="Shape 316"/>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17" name="Shape 317"/>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18" name="Shape 318"/>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19" name="Shape 319"/>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pic>
        <p:nvPicPr>
          <p:cNvPr id="320" name="Shape 320"/>
          <p:cNvPicPr preferRelativeResize="0"/>
          <p:nvPr/>
        </p:nvPicPr>
        <p:blipFill>
          <a:blip r:embed="rId3">
            <a:alphaModFix/>
          </a:blip>
          <a:stretch>
            <a:fillRect/>
          </a:stretch>
        </p:blipFill>
        <p:spPr>
          <a:xfrm>
            <a:off x="0" y="1236512"/>
            <a:ext cx="9143999" cy="3155823"/>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311700" y="86600"/>
            <a:ext cx="8520599" cy="831299"/>
          </a:xfrm>
          <a:prstGeom prst="rect">
            <a:avLst/>
          </a:prstGeom>
        </p:spPr>
        <p:txBody>
          <a:bodyPr anchorCtr="0" anchor="b" bIns="91425" lIns="91425" rIns="91425" tIns="91425">
            <a:noAutofit/>
          </a:bodyPr>
          <a:lstStyle/>
          <a:p>
            <a:pPr lvl="0" rtl="0">
              <a:spcBef>
                <a:spcPts val="0"/>
              </a:spcBef>
              <a:buClr>
                <a:schemeClr val="dk1"/>
              </a:buClr>
              <a:buSzPct val="36666"/>
              <a:buFont typeface="Arial"/>
              <a:buNone/>
            </a:pPr>
            <a:r>
              <a:rPr b="1" lang="en" sz="3000">
                <a:solidFill>
                  <a:srgbClr val="990000"/>
                </a:solidFill>
                <a:latin typeface="Arial"/>
                <a:ea typeface="Arial"/>
                <a:cs typeface="Arial"/>
                <a:sym typeface="Arial"/>
              </a:rPr>
              <a:t>Filter - Simulation (RC Filter)</a:t>
            </a:r>
          </a:p>
        </p:txBody>
      </p:sp>
      <p:pic>
        <p:nvPicPr>
          <p:cNvPr id="326" name="Shape 326"/>
          <p:cNvPicPr preferRelativeResize="0"/>
          <p:nvPr/>
        </p:nvPicPr>
        <p:blipFill>
          <a:blip r:embed="rId3">
            <a:alphaModFix/>
          </a:blip>
          <a:stretch>
            <a:fillRect/>
          </a:stretch>
        </p:blipFill>
        <p:spPr>
          <a:xfrm>
            <a:off x="948796" y="917900"/>
            <a:ext cx="7246416" cy="3859800"/>
          </a:xfrm>
          <a:prstGeom prst="rect">
            <a:avLst/>
          </a:prstGeom>
          <a:noFill/>
          <a:ln>
            <a:noFill/>
          </a:ln>
        </p:spPr>
      </p:pic>
      <p:sp>
        <p:nvSpPr>
          <p:cNvPr id="327" name="Shape 327"/>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28" name="Shape 328"/>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29" name="Shape 329"/>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30" name="Shape 330"/>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311700" y="141200"/>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Filter - Simulation (RR Filter)</a:t>
            </a:r>
          </a:p>
        </p:txBody>
      </p:sp>
      <p:pic>
        <p:nvPicPr>
          <p:cNvPr id="336" name="Shape 336"/>
          <p:cNvPicPr preferRelativeResize="0"/>
          <p:nvPr/>
        </p:nvPicPr>
        <p:blipFill>
          <a:blip r:embed="rId3">
            <a:alphaModFix/>
          </a:blip>
          <a:stretch>
            <a:fillRect/>
          </a:stretch>
        </p:blipFill>
        <p:spPr>
          <a:xfrm>
            <a:off x="914753" y="972500"/>
            <a:ext cx="7314485" cy="3895700"/>
          </a:xfrm>
          <a:prstGeom prst="rect">
            <a:avLst/>
          </a:prstGeom>
          <a:noFill/>
          <a:ln>
            <a:noFill/>
          </a:ln>
        </p:spPr>
      </p:pic>
      <p:sp>
        <p:nvSpPr>
          <p:cNvPr id="337" name="Shape 337"/>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38" name="Shape 338"/>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39" name="Shape 339"/>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40" name="Shape 340"/>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311700" y="0"/>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Filter - Simulation (Frequency Response)</a:t>
            </a:r>
          </a:p>
        </p:txBody>
      </p:sp>
      <p:pic>
        <p:nvPicPr>
          <p:cNvPr id="346" name="Shape 346"/>
          <p:cNvPicPr preferRelativeResize="0"/>
          <p:nvPr/>
        </p:nvPicPr>
        <p:blipFill>
          <a:blip r:embed="rId3">
            <a:alphaModFix/>
          </a:blip>
          <a:stretch>
            <a:fillRect/>
          </a:stretch>
        </p:blipFill>
        <p:spPr>
          <a:xfrm>
            <a:off x="769287" y="782024"/>
            <a:ext cx="7605423" cy="3869525"/>
          </a:xfrm>
          <a:prstGeom prst="rect">
            <a:avLst/>
          </a:prstGeom>
          <a:noFill/>
          <a:ln>
            <a:noFill/>
          </a:ln>
        </p:spPr>
      </p:pic>
      <p:sp>
        <p:nvSpPr>
          <p:cNvPr id="347" name="Shape 347"/>
          <p:cNvSpPr txBox="1"/>
          <p:nvPr/>
        </p:nvSpPr>
        <p:spPr>
          <a:xfrm>
            <a:off x="2835625" y="1324400"/>
            <a:ext cx="5152499" cy="601199"/>
          </a:xfrm>
          <a:prstGeom prst="rect">
            <a:avLst/>
          </a:prstGeom>
          <a:noFill/>
          <a:ln>
            <a:noFill/>
          </a:ln>
        </p:spPr>
        <p:txBody>
          <a:bodyPr anchorCtr="0" anchor="t" bIns="91425" lIns="91425" rIns="91425" tIns="91425">
            <a:noAutofit/>
          </a:bodyPr>
          <a:lstStyle/>
          <a:p>
            <a:pPr>
              <a:spcBef>
                <a:spcPts val="0"/>
              </a:spcBef>
              <a:buNone/>
            </a:pPr>
            <a:r>
              <a:rPr lang="en"/>
              <a:t>RC Filter</a:t>
            </a:r>
          </a:p>
        </p:txBody>
      </p:sp>
      <p:sp>
        <p:nvSpPr>
          <p:cNvPr id="348" name="Shape 348"/>
          <p:cNvSpPr txBox="1"/>
          <p:nvPr/>
        </p:nvSpPr>
        <p:spPr>
          <a:xfrm>
            <a:off x="2835625" y="1655375"/>
            <a:ext cx="5152499" cy="601199"/>
          </a:xfrm>
          <a:prstGeom prst="rect">
            <a:avLst/>
          </a:prstGeom>
          <a:noFill/>
          <a:ln>
            <a:noFill/>
          </a:ln>
        </p:spPr>
        <p:txBody>
          <a:bodyPr anchorCtr="0" anchor="t" bIns="91425" lIns="91425" rIns="91425" tIns="91425">
            <a:noAutofit/>
          </a:bodyPr>
          <a:lstStyle/>
          <a:p>
            <a:pPr>
              <a:spcBef>
                <a:spcPts val="0"/>
              </a:spcBef>
              <a:buNone/>
            </a:pPr>
            <a:r>
              <a:rPr lang="en"/>
              <a:t>RR Filter</a:t>
            </a:r>
          </a:p>
        </p:txBody>
      </p:sp>
      <p:sp>
        <p:nvSpPr>
          <p:cNvPr id="349" name="Shape 349"/>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50" name="Shape 350"/>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51" name="Shape 351"/>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52" name="Shape 352"/>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56" name="Shape 356"/>
        <p:cNvGrpSpPr/>
        <p:nvPr/>
      </p:nvGrpSpPr>
      <p:grpSpPr>
        <a:xfrm>
          <a:off x="0" y="0"/>
          <a:ext cx="0" cy="0"/>
          <a:chOff x="0" y="0"/>
          <a:chExt cx="0" cy="0"/>
        </a:xfrm>
      </p:grpSpPr>
      <p:sp>
        <p:nvSpPr>
          <p:cNvPr id="357" name="Shape 357"/>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58" name="Shape 358"/>
          <p:cNvSpPr txBox="1"/>
          <p:nvPr>
            <p:ph type="title"/>
          </p:nvPr>
        </p:nvSpPr>
        <p:spPr>
          <a:xfrm>
            <a:off x="773700" y="328450"/>
            <a:ext cx="7596600" cy="1530600"/>
          </a:xfrm>
          <a:prstGeom prst="rect">
            <a:avLst/>
          </a:prstGeom>
        </p:spPr>
        <p:txBody>
          <a:bodyPr anchorCtr="0" anchor="ctr" bIns="91425" lIns="91425" rIns="91425" tIns="91425">
            <a:noAutofit/>
          </a:bodyPr>
          <a:lstStyle/>
          <a:p>
            <a:pPr lvl="0" rtl="0">
              <a:spcBef>
                <a:spcPts val="0"/>
              </a:spcBef>
              <a:buNone/>
            </a:pPr>
            <a:r>
              <a:rPr b="1" lang="en">
                <a:solidFill>
                  <a:srgbClr val="990000"/>
                </a:solidFill>
                <a:latin typeface="Arial"/>
                <a:ea typeface="Arial"/>
                <a:cs typeface="Arial"/>
                <a:sym typeface="Arial"/>
              </a:rPr>
              <a:t>Conclusion</a:t>
            </a:r>
          </a:p>
        </p:txBody>
      </p:sp>
      <p:sp>
        <p:nvSpPr>
          <p:cNvPr id="359" name="Shape 359"/>
          <p:cNvSpPr txBox="1"/>
          <p:nvPr/>
        </p:nvSpPr>
        <p:spPr>
          <a:xfrm>
            <a:off x="2097375" y="1317600"/>
            <a:ext cx="4864800" cy="2508299"/>
          </a:xfrm>
          <a:prstGeom prst="rect">
            <a:avLst/>
          </a:prstGeom>
          <a:noFill/>
          <a:ln>
            <a:noFill/>
          </a:ln>
        </p:spPr>
        <p:txBody>
          <a:bodyPr anchorCtr="0" anchor="ctr" bIns="91425" lIns="91425" rIns="91425" tIns="91425">
            <a:noAutofit/>
          </a:bodyPr>
          <a:lstStyle/>
          <a:p>
            <a:pPr indent="-228600" lvl="0" marL="457200" rtl="0">
              <a:spcBef>
                <a:spcPts val="0"/>
              </a:spcBef>
              <a:buAutoNum type="arabicPeriod"/>
            </a:pPr>
            <a:r>
              <a:rPr lang="en"/>
              <a:t>Current Project Status</a:t>
            </a:r>
          </a:p>
          <a:p>
            <a:pPr indent="-228600" lvl="0" marL="457200" rtl="0">
              <a:spcBef>
                <a:spcPts val="0"/>
              </a:spcBef>
              <a:buAutoNum type="arabicPeriod"/>
            </a:pPr>
            <a:r>
              <a:rPr lang="en"/>
              <a:t>Task Responsibility</a:t>
            </a:r>
          </a:p>
          <a:p>
            <a:pPr indent="-228600" lvl="0" marL="457200" rtl="0">
              <a:spcBef>
                <a:spcPts val="0"/>
              </a:spcBef>
              <a:buAutoNum type="arabicPeriod"/>
            </a:pPr>
            <a:r>
              <a:rPr lang="en"/>
              <a:t>Plan for Next Semester</a:t>
            </a:r>
          </a:p>
        </p:txBody>
      </p:sp>
      <p:sp>
        <p:nvSpPr>
          <p:cNvPr id="360" name="Shape 360"/>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61" name="Shape 361"/>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62" name="Shape 362"/>
          <p:cNvSpPr/>
          <p:nvPr/>
        </p:nvSpPr>
        <p:spPr>
          <a:xfrm>
            <a:off x="2705575" y="4849425"/>
            <a:ext cx="10950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6" name="Shape 366"/>
        <p:cNvGrpSpPr/>
        <p:nvPr/>
      </p:nvGrpSpPr>
      <p:grpSpPr>
        <a:xfrm>
          <a:off x="0" y="0"/>
          <a:ext cx="0" cy="0"/>
          <a:chOff x="0" y="0"/>
          <a:chExt cx="0" cy="0"/>
        </a:xfrm>
      </p:grpSpPr>
      <p:sp>
        <p:nvSpPr>
          <p:cNvPr id="367" name="Shape 367"/>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Clr>
                <a:schemeClr val="dk1"/>
              </a:buClr>
              <a:buSzPct val="36666"/>
              <a:buFont typeface="Arial"/>
              <a:buNone/>
            </a:pPr>
            <a:r>
              <a:rPr b="1" lang="en" sz="3000">
                <a:solidFill>
                  <a:srgbClr val="990000"/>
                </a:solidFill>
                <a:latin typeface="Arial"/>
                <a:ea typeface="Arial"/>
                <a:cs typeface="Arial"/>
                <a:sym typeface="Arial"/>
              </a:rPr>
              <a:t>Current Project Status</a:t>
            </a:r>
          </a:p>
        </p:txBody>
      </p:sp>
      <p:sp>
        <p:nvSpPr>
          <p:cNvPr id="368" name="Shape 368"/>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Hardware</a:t>
            </a:r>
          </a:p>
          <a:p>
            <a:pPr indent="-228600" lvl="1" marL="914400" rtl="0">
              <a:lnSpc>
                <a:spcPct val="100000"/>
              </a:lnSpc>
              <a:spcBef>
                <a:spcPts val="0"/>
              </a:spcBef>
              <a:spcAft>
                <a:spcPts val="0"/>
              </a:spcAft>
              <a:buFont typeface="Arial"/>
              <a:buChar char="○"/>
            </a:pPr>
            <a:r>
              <a:rPr lang="en" sz="1400">
                <a:latin typeface="Arial"/>
                <a:ea typeface="Arial"/>
                <a:cs typeface="Arial"/>
                <a:sym typeface="Arial"/>
              </a:rPr>
              <a:t>Schematic - 95% Complete</a:t>
            </a:r>
          </a:p>
          <a:p>
            <a:pPr indent="-317500" lvl="1" marL="914400" rtl="0">
              <a:lnSpc>
                <a:spcPct val="100000"/>
              </a:lnSpc>
              <a:spcBef>
                <a:spcPts val="0"/>
              </a:spcBef>
              <a:spcAft>
                <a:spcPts val="0"/>
              </a:spcAft>
              <a:buSzPct val="100000"/>
              <a:buFont typeface="Arial"/>
              <a:buChar char="○"/>
            </a:pPr>
            <a:r>
              <a:rPr lang="en" sz="1400">
                <a:latin typeface="Arial"/>
                <a:ea typeface="Arial"/>
                <a:cs typeface="Arial"/>
                <a:sym typeface="Arial"/>
              </a:rPr>
              <a:t>BOM - </a:t>
            </a:r>
            <a:r>
              <a:rPr lang="en">
                <a:latin typeface="Arial"/>
                <a:ea typeface="Arial"/>
                <a:cs typeface="Arial"/>
                <a:sym typeface="Arial"/>
              </a:rPr>
              <a:t>In Progress</a:t>
            </a:r>
          </a:p>
          <a:p>
            <a:pPr indent="-317500" lvl="1" marL="914400" rtl="0">
              <a:lnSpc>
                <a:spcPct val="100000"/>
              </a:lnSpc>
              <a:spcBef>
                <a:spcPts val="0"/>
              </a:spcBef>
              <a:spcAft>
                <a:spcPts val="0"/>
              </a:spcAft>
              <a:buSzPct val="100000"/>
              <a:buFont typeface="Arial"/>
              <a:buChar char="○"/>
            </a:pPr>
            <a:r>
              <a:rPr lang="en" sz="1400">
                <a:latin typeface="Arial"/>
                <a:ea typeface="Arial"/>
                <a:cs typeface="Arial"/>
                <a:sym typeface="Arial"/>
              </a:rPr>
              <a:t>PCB Layout - 50% Complete</a:t>
            </a:r>
          </a:p>
          <a:p>
            <a:pPr indent="-317500" lvl="1" marL="914400" rtl="0">
              <a:lnSpc>
                <a:spcPct val="100000"/>
              </a:lnSpc>
              <a:spcBef>
                <a:spcPts val="0"/>
              </a:spcBef>
              <a:spcAft>
                <a:spcPts val="0"/>
              </a:spcAft>
              <a:buSzPct val="100000"/>
              <a:buFont typeface="Arial"/>
              <a:buChar char="○"/>
            </a:pPr>
            <a:r>
              <a:rPr lang="en" sz="1400">
                <a:latin typeface="Arial"/>
                <a:ea typeface="Arial"/>
                <a:cs typeface="Arial"/>
                <a:sym typeface="Arial"/>
              </a:rPr>
              <a:t>FPGA </a:t>
            </a:r>
            <a:r>
              <a:rPr lang="en">
                <a:latin typeface="Arial"/>
                <a:ea typeface="Arial"/>
                <a:cs typeface="Arial"/>
                <a:sym typeface="Arial"/>
              </a:rPr>
              <a:t>Manipulation - In Progress</a:t>
            </a:r>
          </a:p>
          <a:p>
            <a:pPr indent="-317500" lvl="1" marL="914400" rtl="0">
              <a:lnSpc>
                <a:spcPct val="100000"/>
              </a:lnSpc>
              <a:spcBef>
                <a:spcPts val="0"/>
              </a:spcBef>
              <a:spcAft>
                <a:spcPts val="0"/>
              </a:spcAft>
              <a:buSzPct val="100000"/>
              <a:buFont typeface="Arial"/>
              <a:buChar char="○"/>
            </a:pPr>
            <a:r>
              <a:rPr lang="en" sz="1400">
                <a:latin typeface="Arial"/>
                <a:ea typeface="Arial"/>
                <a:cs typeface="Arial"/>
                <a:sym typeface="Arial"/>
              </a:rPr>
              <a:t>Timing Diagrams - 25% Complete</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Software</a:t>
            </a:r>
          </a:p>
          <a:p>
            <a:pPr indent="-317500" lvl="1" marL="914400" rtl="0">
              <a:lnSpc>
                <a:spcPct val="100000"/>
              </a:lnSpc>
              <a:spcBef>
                <a:spcPts val="0"/>
              </a:spcBef>
              <a:spcAft>
                <a:spcPts val="0"/>
              </a:spcAft>
              <a:buSzPct val="77777"/>
              <a:buFont typeface="Arial"/>
              <a:buChar char="○"/>
            </a:pPr>
            <a:r>
              <a:rPr lang="en">
                <a:latin typeface="Arial"/>
                <a:ea typeface="Arial"/>
                <a:cs typeface="Arial"/>
                <a:sym typeface="Arial"/>
              </a:rPr>
              <a:t>2nd Semester Focus</a:t>
            </a:r>
          </a:p>
          <a:p>
            <a:pPr lvl="0">
              <a:lnSpc>
                <a:spcPct val="100000"/>
              </a:lnSpc>
              <a:spcBef>
                <a:spcPts val="0"/>
              </a:spcBef>
              <a:spcAft>
                <a:spcPts val="0"/>
              </a:spcAft>
              <a:buNone/>
            </a:pPr>
            <a:r>
              <a:t/>
            </a:r>
            <a:endParaRPr sz="1400">
              <a:latin typeface="Arial"/>
              <a:ea typeface="Arial"/>
              <a:cs typeface="Arial"/>
              <a:sym typeface="Arial"/>
            </a:endParaRPr>
          </a:p>
        </p:txBody>
      </p:sp>
      <p:sp>
        <p:nvSpPr>
          <p:cNvPr id="369" name="Shape 369"/>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70" name="Shape 370"/>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71" name="Shape 371"/>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72" name="Shape 372"/>
          <p:cNvSpPr/>
          <p:nvPr/>
        </p:nvSpPr>
        <p:spPr>
          <a:xfrm>
            <a:off x="2705575" y="4849425"/>
            <a:ext cx="10950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sp>
        <p:nvSpPr>
          <p:cNvPr id="377" name="Shape 377"/>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Task Responsibility</a:t>
            </a:r>
          </a:p>
        </p:txBody>
      </p:sp>
      <p:sp>
        <p:nvSpPr>
          <p:cNvPr id="378" name="Shape 378"/>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Tao Chen - Team Leader</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Yifan Jiang - Team Webmaster</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Scott Poder - Team Key Concept Holder</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Shared - Creation and Maintence of Weekly Reports/Design Docs/Project Plan</a:t>
            </a:r>
          </a:p>
        </p:txBody>
      </p:sp>
      <p:sp>
        <p:nvSpPr>
          <p:cNvPr id="379" name="Shape 379"/>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80" name="Shape 380"/>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81" name="Shape 381"/>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82" name="Shape 382"/>
          <p:cNvSpPr/>
          <p:nvPr/>
        </p:nvSpPr>
        <p:spPr>
          <a:xfrm>
            <a:off x="2705575" y="4849425"/>
            <a:ext cx="10950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Plan for Next Semester</a:t>
            </a:r>
          </a:p>
        </p:txBody>
      </p:sp>
      <p:sp>
        <p:nvSpPr>
          <p:cNvPr id="388" name="Shape 388"/>
          <p:cNvSpPr txBox="1"/>
          <p:nvPr>
            <p:ph idx="1" type="body"/>
          </p:nvPr>
        </p:nvSpPr>
        <p:spPr>
          <a:xfrm>
            <a:off x="311700" y="1225225"/>
            <a:ext cx="8520599" cy="3354000"/>
          </a:xfrm>
          <a:prstGeom prst="rect">
            <a:avLst/>
          </a:prstGeom>
        </p:spPr>
        <p:txBody>
          <a:bodyPr anchorCtr="0" anchor="t" bIns="91425" lIns="91425" rIns="91425" tIns="91425">
            <a:noAutofit/>
          </a:bodyPr>
          <a:lstStyle/>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Wrap up any unfinished Hardware from previous semester</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Order parts from BOM and TI</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Build PCB</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Test Hardware</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Implement software</a:t>
            </a:r>
          </a:p>
          <a:p>
            <a:pPr indent="-317500" lvl="1" marL="914400" rtl="0">
              <a:lnSpc>
                <a:spcPct val="100000"/>
              </a:lnSpc>
              <a:spcBef>
                <a:spcPts val="0"/>
              </a:spcBef>
              <a:spcAft>
                <a:spcPts val="0"/>
              </a:spcAft>
              <a:buSzPct val="77777"/>
              <a:buFont typeface="Arial"/>
              <a:buChar char="○"/>
            </a:pPr>
            <a:r>
              <a:rPr lang="en">
                <a:latin typeface="Arial"/>
                <a:ea typeface="Arial"/>
                <a:cs typeface="Arial"/>
                <a:sym typeface="Arial"/>
              </a:rPr>
              <a:t>SPI/Verilog-FPGA/MATLAB/Algorithms</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Test Software</a:t>
            </a:r>
          </a:p>
          <a:p>
            <a:pPr indent="-317500" lvl="0" marL="457200" rtl="0">
              <a:lnSpc>
                <a:spcPct val="100000"/>
              </a:lnSpc>
              <a:spcBef>
                <a:spcPts val="0"/>
              </a:spcBef>
              <a:spcAft>
                <a:spcPts val="0"/>
              </a:spcAft>
              <a:buSzPct val="100000"/>
              <a:buFont typeface="Arial"/>
              <a:buChar char="●"/>
            </a:pPr>
            <a:r>
              <a:rPr lang="en" sz="1400">
                <a:latin typeface="Arial"/>
                <a:ea typeface="Arial"/>
                <a:cs typeface="Arial"/>
                <a:sym typeface="Arial"/>
              </a:rPr>
              <a:t>Compare Spectral Test Results with Traditional Audio Precision Method</a:t>
            </a:r>
          </a:p>
        </p:txBody>
      </p:sp>
      <p:sp>
        <p:nvSpPr>
          <p:cNvPr id="389" name="Shape 389"/>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90" name="Shape 390"/>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391" name="Shape 391"/>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392" name="Shape 392"/>
          <p:cNvSpPr/>
          <p:nvPr/>
        </p:nvSpPr>
        <p:spPr>
          <a:xfrm>
            <a:off x="2705575" y="4849425"/>
            <a:ext cx="10950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type="title"/>
          </p:nvPr>
        </p:nvSpPr>
        <p:spPr>
          <a:xfrm>
            <a:off x="311700" y="2156100"/>
            <a:ext cx="8520599" cy="831299"/>
          </a:xfrm>
          <a:prstGeom prst="rect">
            <a:avLst/>
          </a:prstGeom>
        </p:spPr>
        <p:txBody>
          <a:bodyPr anchorCtr="0" anchor="b" bIns="91425" lIns="91425" rIns="91425" tIns="91425">
            <a:noAutofit/>
          </a:bodyPr>
          <a:lstStyle/>
          <a:p>
            <a:pPr algn="ctr">
              <a:spcBef>
                <a:spcPts val="0"/>
              </a:spcBef>
              <a:buNone/>
            </a:pPr>
            <a:r>
              <a:rPr b="1" lang="en">
                <a:latin typeface="Arial"/>
                <a:ea typeface="Arial"/>
                <a:cs typeface="Arial"/>
                <a:sym typeface="Arial"/>
              </a:rPr>
              <a:t>Questions?</a:t>
            </a:r>
          </a:p>
        </p:txBody>
      </p:sp>
      <p:sp>
        <p:nvSpPr>
          <p:cNvPr id="398" name="Shape 398"/>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399" name="Shape 399"/>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400" name="Shape 400"/>
          <p:cNvSpPr/>
          <p:nvPr/>
        </p:nvSpPr>
        <p:spPr>
          <a:xfrm>
            <a:off x="1570900" y="4849425"/>
            <a:ext cx="12501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401" name="Shape 401"/>
          <p:cNvSpPr/>
          <p:nvPr/>
        </p:nvSpPr>
        <p:spPr>
          <a:xfrm>
            <a:off x="2705575" y="4849425"/>
            <a:ext cx="1095000" cy="194400"/>
          </a:xfrm>
          <a:prstGeom prst="chevron">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5" name="Shape 405"/>
        <p:cNvGrpSpPr/>
        <p:nvPr/>
      </p:nvGrpSpPr>
      <p:grpSpPr>
        <a:xfrm>
          <a:off x="0" y="0"/>
          <a:ext cx="0" cy="0"/>
          <a:chOff x="0" y="0"/>
          <a:chExt cx="0" cy="0"/>
        </a:xfrm>
      </p:grpSpPr>
      <p:sp>
        <p:nvSpPr>
          <p:cNvPr id="406" name="Shape 406"/>
          <p:cNvSpPr txBox="1"/>
          <p:nvPr>
            <p:ph type="title"/>
          </p:nvPr>
        </p:nvSpPr>
        <p:spPr>
          <a:xfrm>
            <a:off x="311700" y="120100"/>
            <a:ext cx="8520599" cy="557400"/>
          </a:xfrm>
          <a:prstGeom prst="rect">
            <a:avLst/>
          </a:prstGeom>
        </p:spPr>
        <p:txBody>
          <a:bodyPr anchorCtr="0" anchor="b" bIns="91425" lIns="91425" rIns="91425" tIns="91425">
            <a:noAutofit/>
          </a:bodyPr>
          <a:lstStyle/>
          <a:p>
            <a:pPr lvl="0">
              <a:spcBef>
                <a:spcPts val="0"/>
              </a:spcBef>
              <a:buClr>
                <a:schemeClr val="dk1"/>
              </a:buClr>
              <a:buSzPct val="36666"/>
              <a:buFont typeface="Arial"/>
              <a:buNone/>
            </a:pPr>
            <a:r>
              <a:rPr b="1" lang="en" sz="3000">
                <a:solidFill>
                  <a:srgbClr val="990000"/>
                </a:solidFill>
                <a:latin typeface="Arial"/>
                <a:ea typeface="Arial"/>
                <a:cs typeface="Arial"/>
                <a:sym typeface="Arial"/>
              </a:rPr>
              <a:t>Extra Slides - ADC Driver Circuits</a:t>
            </a:r>
          </a:p>
        </p:txBody>
      </p:sp>
      <p:pic>
        <p:nvPicPr>
          <p:cNvPr id="407" name="Shape 407"/>
          <p:cNvPicPr preferRelativeResize="0"/>
          <p:nvPr/>
        </p:nvPicPr>
        <p:blipFill>
          <a:blip r:embed="rId3">
            <a:alphaModFix/>
          </a:blip>
          <a:stretch>
            <a:fillRect/>
          </a:stretch>
        </p:blipFill>
        <p:spPr>
          <a:xfrm>
            <a:off x="1233525" y="677500"/>
            <a:ext cx="5945101" cy="44386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76" name="Shape 76"/>
        <p:cNvGrpSpPr/>
        <p:nvPr/>
      </p:nvGrpSpPr>
      <p:grpSpPr>
        <a:xfrm>
          <a:off x="0" y="0"/>
          <a:ext cx="0" cy="0"/>
          <a:chOff x="0" y="0"/>
          <a:chExt cx="0" cy="0"/>
        </a:xfrm>
      </p:grpSpPr>
      <p:sp>
        <p:nvSpPr>
          <p:cNvPr id="77" name="Shape 77"/>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Problem Statement</a:t>
            </a:r>
          </a:p>
        </p:txBody>
      </p:sp>
      <p:sp>
        <p:nvSpPr>
          <p:cNvPr id="78" name="Shape 78"/>
          <p:cNvSpPr txBox="1"/>
          <p:nvPr>
            <p:ph idx="1" type="body"/>
          </p:nvPr>
        </p:nvSpPr>
        <p:spPr>
          <a:xfrm>
            <a:off x="311700" y="1147225"/>
            <a:ext cx="8520599" cy="3354000"/>
          </a:xfrm>
          <a:prstGeom prst="rect">
            <a:avLst/>
          </a:prstGeom>
        </p:spPr>
        <p:txBody>
          <a:bodyPr anchorCtr="0" anchor="t" bIns="91425" lIns="91425" rIns="91425" tIns="91425">
            <a:noAutofit/>
          </a:bodyPr>
          <a:lstStyle/>
          <a:p>
            <a:pPr lvl="0" rtl="0" algn="ctr">
              <a:spcBef>
                <a:spcPts val="0"/>
              </a:spcBef>
              <a:buNone/>
            </a:pPr>
            <a:r>
              <a:rPr lang="en" sz="2400">
                <a:solidFill>
                  <a:srgbClr val="000000"/>
                </a:solidFill>
                <a:latin typeface="Arial"/>
                <a:ea typeface="Arial"/>
                <a:cs typeface="Arial"/>
                <a:sym typeface="Arial"/>
              </a:rPr>
              <a:t>Dynamic Spectral Testing</a:t>
            </a:r>
          </a:p>
          <a:p>
            <a:pPr lvl="0" rtl="0" algn="ctr">
              <a:spcBef>
                <a:spcPts val="0"/>
              </a:spcBef>
              <a:buClr>
                <a:schemeClr val="dk1"/>
              </a:buClr>
              <a:buFont typeface="Arial"/>
              <a:buNone/>
            </a:pPr>
            <a:r>
              <a:t/>
            </a:r>
            <a:endParaRPr>
              <a:solidFill>
                <a:srgbClr val="000000"/>
              </a:solidFill>
              <a:latin typeface="Arial"/>
              <a:ea typeface="Arial"/>
              <a:cs typeface="Arial"/>
              <a:sym typeface="Arial"/>
            </a:endParaRPr>
          </a:p>
          <a:p>
            <a:pPr lvl="0" rtl="0">
              <a:spcBef>
                <a:spcPts val="0"/>
              </a:spcBef>
              <a:buNone/>
            </a:pPr>
            <a:r>
              <a:t/>
            </a:r>
            <a:endParaRPr>
              <a:solidFill>
                <a:srgbClr val="000000"/>
              </a:solidFill>
            </a:endParaRPr>
          </a:p>
        </p:txBody>
      </p:sp>
      <p:sp>
        <p:nvSpPr>
          <p:cNvPr id="79" name="Shape 79"/>
          <p:cNvSpPr txBox="1"/>
          <p:nvPr/>
        </p:nvSpPr>
        <p:spPr>
          <a:xfrm>
            <a:off x="572500" y="2190075"/>
            <a:ext cx="3189599" cy="2144700"/>
          </a:xfrm>
          <a:prstGeom prst="rect">
            <a:avLst/>
          </a:prstGeom>
          <a:no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Standard Test Requirements</a:t>
            </a:r>
          </a:p>
          <a:p>
            <a:pPr lvl="0" rtl="0">
              <a:spcBef>
                <a:spcPts val="0"/>
              </a:spcBef>
              <a:buNone/>
            </a:pPr>
            <a:r>
              <a:t/>
            </a:r>
            <a:endParaRPr/>
          </a:p>
          <a:p>
            <a:pPr indent="-304800" lvl="0" marL="457200" rtl="0">
              <a:spcBef>
                <a:spcPts val="0"/>
              </a:spcBef>
              <a:buSzPct val="100000"/>
              <a:buChar char="●"/>
            </a:pPr>
            <a:r>
              <a:rPr lang="en" sz="1200"/>
              <a:t>Spectral purity of input signal to be at least 3 to 4 bits more pure than ADC under test</a:t>
            </a:r>
          </a:p>
          <a:p>
            <a:pPr indent="-304800" lvl="0" marL="457200" rtl="0">
              <a:spcBef>
                <a:spcPts val="0"/>
              </a:spcBef>
              <a:buSzPct val="100000"/>
              <a:buChar char="●"/>
            </a:pPr>
            <a:r>
              <a:rPr lang="en" sz="1200"/>
              <a:t>The input signal range should be only slightly lower than the ADC input range</a:t>
            </a:r>
          </a:p>
          <a:p>
            <a:pPr indent="-304800" lvl="0" marL="457200" rtl="0">
              <a:spcBef>
                <a:spcPts val="0"/>
              </a:spcBef>
              <a:buSzPct val="100000"/>
              <a:buChar char="●"/>
            </a:pPr>
            <a:r>
              <a:rPr lang="en" sz="1200"/>
              <a:t>The signal should be sampled coherently</a:t>
            </a:r>
          </a:p>
        </p:txBody>
      </p:sp>
      <p:sp>
        <p:nvSpPr>
          <p:cNvPr id="80" name="Shape 80"/>
          <p:cNvSpPr/>
          <p:nvPr/>
        </p:nvSpPr>
        <p:spPr>
          <a:xfrm>
            <a:off x="4134800" y="2898900"/>
            <a:ext cx="1063200" cy="499800"/>
          </a:xfrm>
          <a:prstGeom prst="mathEqual">
            <a:avLst>
              <a:gd fmla="val 23520" name="adj1"/>
              <a:gd fmla="val 1176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81" name="Shape 81"/>
          <p:cNvSpPr txBox="1"/>
          <p:nvPr/>
        </p:nvSpPr>
        <p:spPr>
          <a:xfrm>
            <a:off x="5570700" y="2190075"/>
            <a:ext cx="3189599" cy="2144700"/>
          </a:xfrm>
          <a:prstGeom prst="rect">
            <a:avLst/>
          </a:prstGeom>
          <a:no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Defect</a:t>
            </a:r>
          </a:p>
          <a:p>
            <a:pPr lvl="0" rtl="0" algn="ctr">
              <a:spcBef>
                <a:spcPts val="0"/>
              </a:spcBef>
              <a:buNone/>
            </a:pPr>
            <a:r>
              <a:t/>
            </a:r>
            <a:endParaRPr b="1"/>
          </a:p>
          <a:p>
            <a:pPr indent="-304800" lvl="0" marL="457200" rtl="0">
              <a:spcBef>
                <a:spcPts val="0"/>
              </a:spcBef>
              <a:buSzPct val="100000"/>
              <a:buChar char="●"/>
            </a:pPr>
            <a:r>
              <a:rPr lang="en" sz="1200"/>
              <a:t>Time consuming.</a:t>
            </a:r>
          </a:p>
          <a:p>
            <a:pPr indent="-304800" lvl="0" marL="457200" rtl="0">
              <a:spcBef>
                <a:spcPts val="0"/>
              </a:spcBef>
              <a:buSzPct val="100000"/>
              <a:buChar char="●"/>
            </a:pPr>
            <a:r>
              <a:rPr lang="en" sz="1200"/>
              <a:t>Very expensive.</a:t>
            </a:r>
          </a:p>
          <a:p>
            <a:pPr indent="-304800" lvl="0" marL="457200" rtl="0">
              <a:spcBef>
                <a:spcPts val="0"/>
              </a:spcBef>
              <a:buSzPct val="100000"/>
              <a:buChar char="●"/>
            </a:pPr>
            <a:r>
              <a:rPr lang="en" sz="1200"/>
              <a:t>Difficult to set up the test, maintain and calibrate.</a:t>
            </a:r>
          </a:p>
          <a:p>
            <a:pPr lvl="0" rtl="0">
              <a:spcBef>
                <a:spcPts val="0"/>
              </a:spcBef>
              <a:buNone/>
            </a:pPr>
            <a:r>
              <a:t/>
            </a:r>
            <a:endParaRPr>
              <a:solidFill>
                <a:schemeClr val="dk1"/>
              </a:solidFill>
            </a:endParaRPr>
          </a:p>
          <a:p>
            <a:pPr lvl="0" rtl="0">
              <a:spcBef>
                <a:spcPts val="0"/>
              </a:spcBef>
              <a:buNone/>
            </a:pPr>
            <a:r>
              <a:t/>
            </a:r>
            <a:endParaRPr/>
          </a:p>
        </p:txBody>
      </p:sp>
      <p:sp>
        <p:nvSpPr>
          <p:cNvPr id="82" name="Shape 82"/>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83" name="Shape 83"/>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84" name="Shape 84"/>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85" name="Shape 85"/>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Clr>
                <a:schemeClr val="dk1"/>
              </a:buClr>
              <a:buSzPct val="36666"/>
              <a:buFont typeface="Arial"/>
              <a:buNone/>
            </a:pPr>
            <a:r>
              <a:rPr b="1" lang="en" sz="3000">
                <a:solidFill>
                  <a:srgbClr val="990000"/>
                </a:solidFill>
                <a:latin typeface="Arial"/>
                <a:ea typeface="Arial"/>
                <a:cs typeface="Arial"/>
                <a:sym typeface="Arial"/>
              </a:rPr>
              <a:t>Extra Slides - References</a:t>
            </a:r>
          </a:p>
        </p:txBody>
      </p:sp>
      <p:sp>
        <p:nvSpPr>
          <p:cNvPr id="413" name="Shape 413"/>
          <p:cNvSpPr txBox="1"/>
          <p:nvPr>
            <p:ph idx="1" type="body"/>
          </p:nvPr>
        </p:nvSpPr>
        <p:spPr>
          <a:xfrm>
            <a:off x="311700" y="1225225"/>
            <a:ext cx="8520599" cy="3354000"/>
          </a:xfrm>
          <a:prstGeom prst="rect">
            <a:avLst/>
          </a:prstGeom>
        </p:spPr>
        <p:txBody>
          <a:bodyPr anchorCtr="0" anchor="t" bIns="91425" lIns="91425" rIns="91425" tIns="91425">
            <a:noAutofit/>
          </a:bodyPr>
          <a:lstStyle/>
          <a:p>
            <a:pPr lvl="0" rtl="0">
              <a:lnSpc>
                <a:spcPct val="138000"/>
              </a:lnSpc>
              <a:spcBef>
                <a:spcPts val="0"/>
              </a:spcBef>
              <a:spcAft>
                <a:spcPts val="0"/>
              </a:spcAft>
              <a:buClr>
                <a:schemeClr val="dk1"/>
              </a:buClr>
              <a:buFont typeface="Arial"/>
              <a:buNone/>
            </a:pPr>
            <a:r>
              <a:t/>
            </a:r>
            <a:endParaRPr sz="1400">
              <a:latin typeface="Arial"/>
              <a:ea typeface="Arial"/>
              <a:cs typeface="Arial"/>
              <a:sym typeface="Arial"/>
            </a:endParaRPr>
          </a:p>
          <a:p>
            <a:pPr indent="-317500" lvl="0" marL="457200" rtl="0">
              <a:lnSpc>
                <a:spcPct val="138000"/>
              </a:lnSpc>
              <a:spcBef>
                <a:spcPts val="0"/>
              </a:spcBef>
              <a:spcAft>
                <a:spcPts val="0"/>
              </a:spcAft>
              <a:buSzPct val="100000"/>
              <a:buFont typeface="Arial"/>
              <a:buAutoNum type="arabicPeriod"/>
            </a:pPr>
            <a:r>
              <a:rPr lang="en" sz="1400">
                <a:latin typeface="Arial"/>
                <a:ea typeface="Arial"/>
                <a:cs typeface="Arial"/>
                <a:sym typeface="Arial"/>
              </a:rPr>
              <a:t>Ben’s Master Thesis:</a:t>
            </a:r>
          </a:p>
          <a:p>
            <a:pPr>
              <a:spcBef>
                <a:spcPts val="0"/>
              </a:spcBef>
              <a:buNone/>
            </a:pPr>
            <a:r>
              <a:rPr lang="en" sz="1400">
                <a:latin typeface="Arial"/>
                <a:ea typeface="Arial"/>
                <a:cs typeface="Arial"/>
                <a:sym typeface="Arial"/>
              </a:rPr>
              <a:t>Magstadt, Benjamin Thomas, "Relaxing the requirements for accurate spectral testing of data converters" (2014). Graduate Theses and Dissertations. Paper 13918.</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315925"/>
            <a:ext cx="8520599" cy="831299"/>
          </a:xfrm>
          <a:prstGeom prst="rect">
            <a:avLst/>
          </a:prstGeom>
        </p:spPr>
        <p:txBody>
          <a:bodyPr anchorCtr="0" anchor="b" bIns="91425" lIns="91425" rIns="91425" tIns="91425">
            <a:noAutofit/>
          </a:bodyPr>
          <a:lstStyle/>
          <a:p>
            <a:pPr>
              <a:spcBef>
                <a:spcPts val="0"/>
              </a:spcBef>
              <a:buNone/>
            </a:pPr>
            <a:r>
              <a:rPr b="1" lang="en" sz="3000">
                <a:solidFill>
                  <a:srgbClr val="990000"/>
                </a:solidFill>
                <a:latin typeface="Arial"/>
                <a:ea typeface="Arial"/>
                <a:cs typeface="Arial"/>
                <a:sym typeface="Arial"/>
              </a:rPr>
              <a:t> </a:t>
            </a:r>
            <a:r>
              <a:rPr b="1" lang="en" sz="3000">
                <a:solidFill>
                  <a:srgbClr val="990000"/>
                </a:solidFill>
                <a:highlight>
                  <a:srgbClr val="FFFFFF"/>
                </a:highlight>
                <a:latin typeface="Arial"/>
                <a:ea typeface="Arial"/>
                <a:cs typeface="Arial"/>
                <a:sym typeface="Arial"/>
              </a:rPr>
              <a:t>Conceptual Sketch</a:t>
            </a:r>
          </a:p>
        </p:txBody>
      </p:sp>
      <p:sp>
        <p:nvSpPr>
          <p:cNvPr id="91" name="Shape 91"/>
          <p:cNvSpPr txBox="1"/>
          <p:nvPr>
            <p:ph idx="1" type="body"/>
          </p:nvPr>
        </p:nvSpPr>
        <p:spPr>
          <a:xfrm>
            <a:off x="311700" y="1225225"/>
            <a:ext cx="8520599" cy="3354000"/>
          </a:xfrm>
          <a:prstGeom prst="rect">
            <a:avLst/>
          </a:prstGeom>
        </p:spPr>
        <p:txBody>
          <a:bodyPr anchorCtr="0" anchor="t" bIns="91425" lIns="91425" rIns="91425" tIns="91425">
            <a:noAutofit/>
          </a:bodyPr>
          <a:lstStyle/>
          <a:p>
            <a:pPr rtl="0" algn="ctr">
              <a:spcBef>
                <a:spcPts val="0"/>
              </a:spcBef>
              <a:buNone/>
            </a:pPr>
            <a:r>
              <a:rPr lang="en" sz="2400">
                <a:latin typeface="Arial"/>
                <a:ea typeface="Arial"/>
                <a:cs typeface="Arial"/>
                <a:sym typeface="Arial"/>
              </a:rPr>
              <a:t>New Algorithm </a:t>
            </a:r>
          </a:p>
          <a:p>
            <a:pPr>
              <a:spcBef>
                <a:spcPts val="0"/>
              </a:spcBef>
              <a:buNone/>
            </a:pPr>
            <a:r>
              <a:rPr lang="en"/>
              <a:t>The new algorithm is provided by Dr.Chen</a:t>
            </a:r>
          </a:p>
        </p:txBody>
      </p:sp>
      <p:sp>
        <p:nvSpPr>
          <p:cNvPr id="92" name="Shape 92"/>
          <p:cNvSpPr txBox="1"/>
          <p:nvPr/>
        </p:nvSpPr>
        <p:spPr>
          <a:xfrm>
            <a:off x="499800" y="2471800"/>
            <a:ext cx="2998799" cy="2191499"/>
          </a:xfrm>
          <a:prstGeom prst="rect">
            <a:avLst/>
          </a:prstGeom>
          <a:no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
              <a:t>Improvement</a:t>
            </a:r>
          </a:p>
          <a:p>
            <a:pPr lvl="0" rtl="0">
              <a:spcBef>
                <a:spcPts val="0"/>
              </a:spcBef>
              <a:buNone/>
            </a:pPr>
            <a:r>
              <a:t/>
            </a:r>
            <a:endParaRPr/>
          </a:p>
          <a:p>
            <a:pPr indent="-304800" lvl="0" marL="457200" rtl="0">
              <a:spcBef>
                <a:spcPts val="0"/>
              </a:spcBef>
              <a:buSzPct val="100000"/>
              <a:buChar char="●"/>
            </a:pPr>
            <a:r>
              <a:rPr lang="en" sz="1200"/>
              <a:t>Dramatically reduce the purity requirement.</a:t>
            </a:r>
          </a:p>
          <a:p>
            <a:pPr indent="-304800" lvl="0" marL="457200" rtl="0">
              <a:spcBef>
                <a:spcPts val="0"/>
              </a:spcBef>
              <a:buSzPct val="100000"/>
              <a:buChar char="●"/>
            </a:pPr>
            <a:r>
              <a:rPr lang="en" sz="1200"/>
              <a:t>Completely remove the need for coherent sampling.</a:t>
            </a:r>
          </a:p>
          <a:p>
            <a:pPr indent="-304800" lvl="0" marL="457200">
              <a:spcBef>
                <a:spcPts val="0"/>
              </a:spcBef>
              <a:buSzPct val="100000"/>
              <a:buChar char="●"/>
            </a:pPr>
            <a:r>
              <a:rPr lang="en" sz="1200"/>
              <a:t>Allows for the signal to be clipped up to 1%</a:t>
            </a:r>
          </a:p>
        </p:txBody>
      </p:sp>
      <p:sp>
        <p:nvSpPr>
          <p:cNvPr id="93" name="Shape 93"/>
          <p:cNvSpPr/>
          <p:nvPr/>
        </p:nvSpPr>
        <p:spPr>
          <a:xfrm>
            <a:off x="4016650" y="3098825"/>
            <a:ext cx="1281300" cy="699599"/>
          </a:xfrm>
          <a:prstGeom prst="mathEqual">
            <a:avLst>
              <a:gd fmla="val 23520" name="adj1"/>
              <a:gd fmla="val 1176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 name="Shape 94"/>
          <p:cNvSpPr txBox="1"/>
          <p:nvPr/>
        </p:nvSpPr>
        <p:spPr>
          <a:xfrm>
            <a:off x="5816000" y="2485450"/>
            <a:ext cx="2998799" cy="2164200"/>
          </a:xfrm>
          <a:prstGeom prst="rect">
            <a:avLst/>
          </a:prstGeom>
          <a:noFill/>
          <a:ln cap="flat" cmpd="sng" w="38100">
            <a:solidFill>
              <a:srgbClr val="000000"/>
            </a:solidFill>
            <a:prstDash val="solid"/>
            <a:round/>
            <a:headEnd len="med" w="med" type="none"/>
            <a:tailEnd len="med" w="med" type="none"/>
          </a:ln>
        </p:spPr>
        <p:txBody>
          <a:bodyPr anchorCtr="0" anchor="t" bIns="91425" lIns="91425" rIns="91425" tIns="91425">
            <a:noAutofit/>
          </a:bodyPr>
          <a:lstStyle/>
          <a:p>
            <a:pPr rtl="0" algn="ctr">
              <a:spcBef>
                <a:spcPts val="0"/>
              </a:spcBef>
              <a:buNone/>
            </a:pPr>
            <a:r>
              <a:rPr b="1" lang="en"/>
              <a:t>Achievement</a:t>
            </a:r>
          </a:p>
          <a:p>
            <a:pPr rtl="0" algn="ctr">
              <a:spcBef>
                <a:spcPts val="0"/>
              </a:spcBef>
              <a:buNone/>
            </a:pPr>
            <a:r>
              <a:t/>
            </a:r>
            <a:endParaRPr b="1"/>
          </a:p>
          <a:p>
            <a:pPr rtl="0">
              <a:spcBef>
                <a:spcPts val="0"/>
              </a:spcBef>
              <a:buNone/>
            </a:pPr>
            <a:r>
              <a:rPr lang="en" sz="1200"/>
              <a:t>With this new algorithm, we are able to design a PCB test system for very low-cost, high-accuracy spectrum test for high performance ADCs.</a:t>
            </a:r>
          </a:p>
          <a:p>
            <a:pPr rtl="0">
              <a:spcBef>
                <a:spcPts val="0"/>
              </a:spcBef>
              <a:buNone/>
            </a:pPr>
            <a:r>
              <a:t/>
            </a:r>
            <a:endParaRPr b="1"/>
          </a:p>
          <a:p>
            <a:pPr lvl="0">
              <a:spcBef>
                <a:spcPts val="0"/>
              </a:spcBef>
              <a:buNone/>
            </a:pPr>
            <a:r>
              <a:t/>
            </a:r>
            <a:endParaRPr b="1"/>
          </a:p>
        </p:txBody>
      </p:sp>
      <p:sp>
        <p:nvSpPr>
          <p:cNvPr id="95" name="Shape 95"/>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96" name="Shape 96"/>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97" name="Shape 97"/>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98" name="Shape 98"/>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nvSpPr>
        <p:spPr>
          <a:xfrm>
            <a:off x="589400" y="1148275"/>
            <a:ext cx="7533599" cy="2187900"/>
          </a:xfrm>
          <a:prstGeom prst="rect">
            <a:avLst/>
          </a:prstGeom>
          <a:solidFill>
            <a:srgbClr val="FFD966"/>
          </a:solidFill>
          <a:ln>
            <a:noFill/>
          </a:ln>
        </p:spPr>
        <p:txBody>
          <a:bodyPr anchorCtr="0" anchor="t" bIns="91425" lIns="91425" rIns="91425" tIns="91425">
            <a:noAutofit/>
          </a:bodyPr>
          <a:lstStyle/>
          <a:p>
            <a:pPr>
              <a:spcBef>
                <a:spcPts val="0"/>
              </a:spcBef>
              <a:buNone/>
            </a:pPr>
            <a:r>
              <a:rPr lang="en"/>
              <a:t>Test Board</a:t>
            </a:r>
          </a:p>
        </p:txBody>
      </p:sp>
      <p:sp>
        <p:nvSpPr>
          <p:cNvPr id="104" name="Shape 104"/>
          <p:cNvSpPr txBox="1"/>
          <p:nvPr/>
        </p:nvSpPr>
        <p:spPr>
          <a:xfrm>
            <a:off x="713537" y="3792175"/>
            <a:ext cx="6648900" cy="760199"/>
          </a:xfrm>
          <a:prstGeom prst="rect">
            <a:avLst/>
          </a:prstGeom>
          <a:solidFill>
            <a:srgbClr val="6AA84F"/>
          </a:solidFill>
          <a:ln>
            <a:noFill/>
          </a:ln>
        </p:spPr>
        <p:txBody>
          <a:bodyPr anchorCtr="0" anchor="ctr" bIns="91425" lIns="91425" rIns="91425" tIns="91425">
            <a:noAutofit/>
          </a:bodyPr>
          <a:lstStyle/>
          <a:p>
            <a:pPr algn="ctr">
              <a:spcBef>
                <a:spcPts val="0"/>
              </a:spcBef>
              <a:buNone/>
            </a:pPr>
            <a:r>
              <a:rPr lang="en" sz="1800"/>
              <a:t>FPGA</a:t>
            </a:r>
          </a:p>
        </p:txBody>
      </p:sp>
      <p:sp>
        <p:nvSpPr>
          <p:cNvPr id="105" name="Shape 105"/>
          <p:cNvSpPr txBox="1"/>
          <p:nvPr>
            <p:ph type="title"/>
          </p:nvPr>
        </p:nvSpPr>
        <p:spPr>
          <a:xfrm>
            <a:off x="311700" y="104775"/>
            <a:ext cx="8520599" cy="831299"/>
          </a:xfrm>
          <a:prstGeom prst="rect">
            <a:avLst/>
          </a:prstGeom>
        </p:spPr>
        <p:txBody>
          <a:bodyPr anchorCtr="0" anchor="b" bIns="91425" lIns="91425" rIns="91425" tIns="91425">
            <a:noAutofit/>
          </a:bodyPr>
          <a:lstStyle/>
          <a:p>
            <a:pPr lvl="0">
              <a:spcBef>
                <a:spcPts val="0"/>
              </a:spcBef>
              <a:buNone/>
            </a:pPr>
            <a:r>
              <a:rPr b="1" lang="en" sz="3000">
                <a:solidFill>
                  <a:srgbClr val="990000"/>
                </a:solidFill>
                <a:latin typeface="Arial"/>
                <a:ea typeface="Arial"/>
                <a:cs typeface="Arial"/>
                <a:sym typeface="Arial"/>
              </a:rPr>
              <a:t> </a:t>
            </a:r>
            <a:r>
              <a:rPr b="1" lang="en" sz="3000">
                <a:solidFill>
                  <a:srgbClr val="990000"/>
                </a:solidFill>
                <a:highlight>
                  <a:srgbClr val="FFFFFF"/>
                </a:highlight>
                <a:latin typeface="Arial"/>
                <a:ea typeface="Arial"/>
                <a:cs typeface="Arial"/>
                <a:sym typeface="Arial"/>
              </a:rPr>
              <a:t>Conceptual Sketch</a:t>
            </a:r>
          </a:p>
        </p:txBody>
      </p:sp>
      <p:sp>
        <p:nvSpPr>
          <p:cNvPr id="106" name="Shape 106"/>
          <p:cNvSpPr txBox="1"/>
          <p:nvPr>
            <p:ph idx="1" type="body"/>
          </p:nvPr>
        </p:nvSpPr>
        <p:spPr>
          <a:xfrm flipH="1">
            <a:off x="5329199" y="4022800"/>
            <a:ext cx="90900" cy="65100"/>
          </a:xfrm>
          <a:prstGeom prst="rect">
            <a:avLst/>
          </a:prstGeom>
        </p:spPr>
        <p:txBody>
          <a:bodyPr anchorCtr="0" anchor="b" bIns="91425" lIns="91425" rIns="91425" tIns="91425">
            <a:noAutofit/>
          </a:bodyPr>
          <a:lstStyle/>
          <a:p>
            <a:pPr rtl="0">
              <a:spcBef>
                <a:spcPts val="0"/>
              </a:spcBef>
              <a:buNone/>
            </a:pPr>
            <a:r>
              <a:t/>
            </a:r>
            <a:endParaRPr/>
          </a:p>
          <a:p>
            <a:pPr rtl="0" algn="ctr">
              <a:lnSpc>
                <a:spcPct val="100000"/>
              </a:lnSpc>
              <a:spcBef>
                <a:spcPts val="0"/>
              </a:spcBef>
              <a:spcAft>
                <a:spcPts val="0"/>
              </a:spcAft>
              <a:buNone/>
            </a:pPr>
            <a:r>
              <a:t/>
            </a:r>
            <a:endParaRPr sz="1400">
              <a:solidFill>
                <a:schemeClr val="lt1"/>
              </a:solidFill>
              <a:latin typeface="Arial"/>
              <a:ea typeface="Arial"/>
              <a:cs typeface="Arial"/>
              <a:sym typeface="Arial"/>
            </a:endParaRPr>
          </a:p>
          <a:p>
            <a:pPr rtl="0" algn="ctr">
              <a:lnSpc>
                <a:spcPct val="100000"/>
              </a:lnSpc>
              <a:spcBef>
                <a:spcPts val="0"/>
              </a:spcBef>
              <a:spcAft>
                <a:spcPts val="0"/>
              </a:spcAft>
              <a:buNone/>
            </a:pPr>
            <a:r>
              <a:t/>
            </a:r>
            <a:endParaRPr sz="1400">
              <a:solidFill>
                <a:schemeClr val="lt1"/>
              </a:solidFill>
              <a:latin typeface="Arial"/>
              <a:ea typeface="Arial"/>
              <a:cs typeface="Arial"/>
              <a:sym typeface="Arial"/>
            </a:endParaRPr>
          </a:p>
          <a:p>
            <a:pPr rtl="0">
              <a:spcBef>
                <a:spcPts val="0"/>
              </a:spcBef>
              <a:buNone/>
            </a:pPr>
            <a:r>
              <a:t/>
            </a:r>
            <a:endParaRPr/>
          </a:p>
          <a:p>
            <a:pPr rtl="0" algn="ctr">
              <a:lnSpc>
                <a:spcPct val="100000"/>
              </a:lnSpc>
              <a:spcBef>
                <a:spcPts val="0"/>
              </a:spcBef>
              <a:spcAft>
                <a:spcPts val="0"/>
              </a:spcAft>
              <a:buNone/>
            </a:pPr>
            <a:r>
              <a:t/>
            </a:r>
            <a:endParaRPr sz="1400">
              <a:solidFill>
                <a:schemeClr val="lt1"/>
              </a:solidFill>
              <a:latin typeface="Arial"/>
              <a:ea typeface="Arial"/>
              <a:cs typeface="Arial"/>
              <a:sym typeface="Arial"/>
            </a:endParaRPr>
          </a:p>
          <a:p>
            <a:pPr rtl="0">
              <a:spcBef>
                <a:spcPts val="0"/>
              </a:spcBef>
              <a:buNone/>
            </a:pPr>
            <a:r>
              <a:t/>
            </a:r>
            <a:endParaRPr/>
          </a:p>
          <a:p>
            <a:pPr rtl="0">
              <a:spcBef>
                <a:spcPts val="0"/>
              </a:spcBef>
              <a:buNone/>
            </a:pPr>
            <a:r>
              <a:t/>
            </a:r>
            <a:endParaRPr/>
          </a:p>
          <a:p>
            <a:pPr rtl="0">
              <a:spcBef>
                <a:spcPts val="0"/>
              </a:spcBef>
              <a:buNone/>
            </a:pPr>
            <a:r>
              <a:t/>
            </a:r>
            <a:endParaRPr/>
          </a:p>
          <a:p>
            <a:pPr lvl="0" rtl="0" algn="ctr">
              <a:spcBef>
                <a:spcPts val="0"/>
              </a:spcBef>
              <a:buClr>
                <a:srgbClr val="000000"/>
              </a:buClr>
              <a:buFont typeface="Arial"/>
              <a:buNone/>
            </a:pPr>
            <a:r>
              <a:t/>
            </a:r>
            <a:endParaRPr/>
          </a:p>
        </p:txBody>
      </p:sp>
      <p:sp>
        <p:nvSpPr>
          <p:cNvPr id="107" name="Shape 107"/>
          <p:cNvSpPr txBox="1"/>
          <p:nvPr/>
        </p:nvSpPr>
        <p:spPr>
          <a:xfrm>
            <a:off x="6276150" y="3792175"/>
            <a:ext cx="1086300" cy="760199"/>
          </a:xfrm>
          <a:prstGeom prst="rect">
            <a:avLst/>
          </a:prstGeom>
          <a:solidFill>
            <a:srgbClr val="6FA8DC"/>
          </a:solidFill>
          <a:ln>
            <a:noFill/>
          </a:ln>
        </p:spPr>
        <p:txBody>
          <a:bodyPr anchorCtr="0" anchor="ctr" bIns="91425" lIns="91425" rIns="91425" tIns="91425">
            <a:noAutofit/>
          </a:bodyPr>
          <a:lstStyle/>
          <a:p>
            <a:pPr rtl="0" algn="ctr">
              <a:spcBef>
                <a:spcPts val="0"/>
              </a:spcBef>
              <a:buNone/>
            </a:pPr>
            <a:r>
              <a:rPr lang="en">
                <a:solidFill>
                  <a:schemeClr val="lt1"/>
                </a:solidFill>
              </a:rPr>
              <a:t>Memory</a:t>
            </a:r>
          </a:p>
          <a:p>
            <a:pPr algn="ctr">
              <a:spcBef>
                <a:spcPts val="0"/>
              </a:spcBef>
              <a:buNone/>
            </a:pPr>
            <a:r>
              <a:rPr lang="en">
                <a:solidFill>
                  <a:schemeClr val="lt1"/>
                </a:solidFill>
              </a:rPr>
              <a:t>Data storage</a:t>
            </a:r>
          </a:p>
        </p:txBody>
      </p:sp>
      <p:sp>
        <p:nvSpPr>
          <p:cNvPr id="108" name="Shape 108"/>
          <p:cNvSpPr txBox="1"/>
          <p:nvPr/>
        </p:nvSpPr>
        <p:spPr>
          <a:xfrm>
            <a:off x="4184950" y="1422775"/>
            <a:ext cx="690599" cy="463499"/>
          </a:xfrm>
          <a:prstGeom prst="rect">
            <a:avLst/>
          </a:prstGeom>
          <a:solidFill>
            <a:srgbClr val="6FA8DC"/>
          </a:solidFill>
          <a:ln>
            <a:noFill/>
          </a:ln>
        </p:spPr>
        <p:txBody>
          <a:bodyPr anchorCtr="0" anchor="ctr" bIns="91425" lIns="91425" rIns="91425" tIns="91425">
            <a:noAutofit/>
          </a:bodyPr>
          <a:lstStyle/>
          <a:p>
            <a:pPr algn="ctr">
              <a:spcBef>
                <a:spcPts val="0"/>
              </a:spcBef>
              <a:buNone/>
            </a:pPr>
            <a:r>
              <a:rPr lang="en">
                <a:solidFill>
                  <a:schemeClr val="lt1"/>
                </a:solidFill>
              </a:rPr>
              <a:t>RR Filter</a:t>
            </a:r>
          </a:p>
        </p:txBody>
      </p:sp>
      <p:sp>
        <p:nvSpPr>
          <p:cNvPr id="109" name="Shape 109"/>
          <p:cNvSpPr txBox="1"/>
          <p:nvPr/>
        </p:nvSpPr>
        <p:spPr>
          <a:xfrm>
            <a:off x="4184950" y="2687750"/>
            <a:ext cx="690599" cy="463499"/>
          </a:xfrm>
          <a:prstGeom prst="rect">
            <a:avLst/>
          </a:prstGeom>
          <a:solidFill>
            <a:srgbClr val="6FA8DC"/>
          </a:solidFill>
          <a:ln>
            <a:noFill/>
          </a:ln>
        </p:spPr>
        <p:txBody>
          <a:bodyPr anchorCtr="0" anchor="ctr" bIns="91425" lIns="91425" rIns="91425" tIns="91425">
            <a:noAutofit/>
          </a:bodyPr>
          <a:lstStyle/>
          <a:p>
            <a:pPr algn="ctr">
              <a:spcBef>
                <a:spcPts val="0"/>
              </a:spcBef>
              <a:buNone/>
            </a:pPr>
            <a:r>
              <a:rPr lang="en">
                <a:solidFill>
                  <a:schemeClr val="lt1"/>
                </a:solidFill>
              </a:rPr>
              <a:t>RC Filter</a:t>
            </a:r>
          </a:p>
        </p:txBody>
      </p:sp>
      <p:sp>
        <p:nvSpPr>
          <p:cNvPr id="110" name="Shape 110"/>
          <p:cNvSpPr/>
          <p:nvPr/>
        </p:nvSpPr>
        <p:spPr>
          <a:xfrm>
            <a:off x="2934962" y="1347800"/>
            <a:ext cx="90900" cy="1817399"/>
          </a:xfrm>
          <a:prstGeom prst="leftBracket">
            <a:avLst>
              <a:gd fmla="val 8333" name="adj"/>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1" name="Shape 111"/>
          <p:cNvSpPr/>
          <p:nvPr/>
        </p:nvSpPr>
        <p:spPr>
          <a:xfrm>
            <a:off x="4957400" y="1347800"/>
            <a:ext cx="90900" cy="1817399"/>
          </a:xfrm>
          <a:prstGeom prst="rightBracket">
            <a:avLst>
              <a:gd fmla="val 8333" name="adj"/>
            </a:avLst>
          </a:prstGeom>
          <a:no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2" name="Shape 112"/>
          <p:cNvSpPr/>
          <p:nvPr/>
        </p:nvSpPr>
        <p:spPr>
          <a:xfrm>
            <a:off x="3863375" y="1540975"/>
            <a:ext cx="2817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13" name="Shape 113"/>
          <p:cNvSpPr/>
          <p:nvPr/>
        </p:nvSpPr>
        <p:spPr>
          <a:xfrm>
            <a:off x="3872525" y="2833250"/>
            <a:ext cx="263400" cy="172500"/>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14" name="Shape 114"/>
          <p:cNvSpPr/>
          <p:nvPr/>
        </p:nvSpPr>
        <p:spPr>
          <a:xfrm>
            <a:off x="3614400" y="1540975"/>
            <a:ext cx="209100" cy="599700"/>
          </a:xfrm>
          <a:prstGeom prst="up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15" name="Shape 115"/>
          <p:cNvSpPr/>
          <p:nvPr/>
        </p:nvSpPr>
        <p:spPr>
          <a:xfrm>
            <a:off x="3614400" y="2406050"/>
            <a:ext cx="209100" cy="599700"/>
          </a:xfrm>
          <a:prstGeom prst="down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16" name="Shape 116"/>
          <p:cNvSpPr/>
          <p:nvPr/>
        </p:nvSpPr>
        <p:spPr>
          <a:xfrm flipH="1" rot="-5397816">
            <a:off x="6535924" y="3384224"/>
            <a:ext cx="472200" cy="228600"/>
          </a:xfrm>
          <a:prstGeom prst="rightArrow">
            <a:avLst>
              <a:gd fmla="val 61572" name="adj1"/>
              <a:gd fmla="val 49057" name="adj2"/>
            </a:avLst>
          </a:prstGeom>
          <a:solidFill>
            <a:srgbClr val="6FA8DC"/>
          </a:solidFill>
          <a:ln cap="flat" cmpd="sng" w="9525">
            <a:solidFill>
              <a:srgbClr val="6D9EE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17" name="Shape 117"/>
          <p:cNvSpPr txBox="1"/>
          <p:nvPr/>
        </p:nvSpPr>
        <p:spPr>
          <a:xfrm>
            <a:off x="644000" y="3792175"/>
            <a:ext cx="1137299" cy="760199"/>
          </a:xfrm>
          <a:prstGeom prst="rect">
            <a:avLst/>
          </a:prstGeom>
          <a:solidFill>
            <a:srgbClr val="6FA8DC"/>
          </a:solidFill>
          <a:ln>
            <a:noFill/>
          </a:ln>
        </p:spPr>
        <p:txBody>
          <a:bodyPr anchorCtr="0" anchor="t" bIns="91425" lIns="91425" rIns="91425" tIns="91425">
            <a:noAutofit/>
          </a:bodyPr>
          <a:lstStyle/>
          <a:p>
            <a:pPr rtl="0">
              <a:spcBef>
                <a:spcPts val="0"/>
              </a:spcBef>
              <a:buNone/>
            </a:pPr>
            <a:r>
              <a:rPr lang="en">
                <a:solidFill>
                  <a:schemeClr val="lt1"/>
                </a:solidFill>
              </a:rPr>
              <a:t>Memory</a:t>
            </a:r>
          </a:p>
          <a:p>
            <a:pPr>
              <a:spcBef>
                <a:spcPts val="0"/>
              </a:spcBef>
              <a:buNone/>
            </a:pPr>
            <a:r>
              <a:rPr lang="en">
                <a:solidFill>
                  <a:schemeClr val="lt1"/>
                </a:solidFill>
              </a:rPr>
              <a:t>Lookup table</a:t>
            </a:r>
          </a:p>
        </p:txBody>
      </p:sp>
      <p:sp>
        <p:nvSpPr>
          <p:cNvPr id="118" name="Shape 118"/>
          <p:cNvSpPr/>
          <p:nvPr/>
        </p:nvSpPr>
        <p:spPr>
          <a:xfrm>
            <a:off x="993800" y="2821375"/>
            <a:ext cx="359400" cy="807300"/>
          </a:xfrm>
          <a:prstGeom prst="up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19" name="Shape 119"/>
          <p:cNvSpPr/>
          <p:nvPr/>
        </p:nvSpPr>
        <p:spPr>
          <a:xfrm flipH="1" rot="10800000">
            <a:off x="7454125" y="3975474"/>
            <a:ext cx="401700" cy="393600"/>
          </a:xfrm>
          <a:prstGeom prst="rightArrow">
            <a:avLst>
              <a:gd fmla="val 50000" name="adj1"/>
              <a:gd fmla="val 50000" name="adj2"/>
            </a:avLst>
          </a:prstGeom>
          <a:solidFill>
            <a:srgbClr val="6FA8DC"/>
          </a:solidFill>
          <a:ln cap="flat" cmpd="sng" w="9525">
            <a:solidFill>
              <a:srgbClr val="6D9EE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20" name="Shape 120"/>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121" name="Shape 121"/>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122" name="Shape 122"/>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123" name="Shape 123"/>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
        <p:nvSpPr>
          <p:cNvPr id="124" name="Shape 124"/>
          <p:cNvSpPr/>
          <p:nvPr/>
        </p:nvSpPr>
        <p:spPr>
          <a:xfrm>
            <a:off x="1580675" y="2142950"/>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25" name="Shape 125"/>
          <p:cNvSpPr txBox="1"/>
          <p:nvPr/>
        </p:nvSpPr>
        <p:spPr>
          <a:xfrm>
            <a:off x="5435912" y="1917500"/>
            <a:ext cx="739500" cy="6779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Buffer</a:t>
            </a:r>
          </a:p>
        </p:txBody>
      </p:sp>
      <p:sp>
        <p:nvSpPr>
          <p:cNvPr id="126" name="Shape 126"/>
          <p:cNvSpPr txBox="1"/>
          <p:nvPr/>
        </p:nvSpPr>
        <p:spPr>
          <a:xfrm>
            <a:off x="7947500" y="3792175"/>
            <a:ext cx="944999" cy="760199"/>
          </a:xfrm>
          <a:prstGeom prst="rect">
            <a:avLst/>
          </a:prstGeom>
          <a:solidFill>
            <a:srgbClr val="E06666"/>
          </a:solidFill>
          <a:ln>
            <a:noFill/>
          </a:ln>
        </p:spPr>
        <p:txBody>
          <a:bodyPr anchorCtr="0" anchor="ctr" bIns="91425" lIns="91425" rIns="91425" tIns="91425">
            <a:noAutofit/>
          </a:bodyPr>
          <a:lstStyle/>
          <a:p>
            <a:pPr lvl="0" rtl="0" algn="ctr">
              <a:spcBef>
                <a:spcPts val="0"/>
              </a:spcBef>
              <a:buNone/>
            </a:pPr>
            <a:r>
              <a:rPr lang="en"/>
              <a:t>PC</a:t>
            </a:r>
          </a:p>
        </p:txBody>
      </p:sp>
      <p:cxnSp>
        <p:nvCxnSpPr>
          <p:cNvPr id="127" name="Shape 127"/>
          <p:cNvCxnSpPr/>
          <p:nvPr/>
        </p:nvCxnSpPr>
        <p:spPr>
          <a:xfrm rot="5400000">
            <a:off x="6657650" y="2766549"/>
            <a:ext cx="941099" cy="713400"/>
          </a:xfrm>
          <a:prstGeom prst="bentConnector3">
            <a:avLst>
              <a:gd fmla="val 50000" name="adj1"/>
            </a:avLst>
          </a:prstGeom>
          <a:noFill/>
          <a:ln cap="flat" cmpd="sng" w="152400">
            <a:solidFill>
              <a:srgbClr val="6FA8DC"/>
            </a:solidFill>
            <a:prstDash val="solid"/>
            <a:round/>
            <a:headEnd len="lg" w="lg" type="none"/>
            <a:tailEnd len="lg" w="lg" type="none"/>
          </a:ln>
        </p:spPr>
      </p:cxnSp>
      <p:sp>
        <p:nvSpPr>
          <p:cNvPr id="128" name="Shape 128"/>
          <p:cNvSpPr txBox="1"/>
          <p:nvPr/>
        </p:nvSpPr>
        <p:spPr>
          <a:xfrm>
            <a:off x="5852000" y="530725"/>
            <a:ext cx="944999" cy="4634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Audio Precision</a:t>
            </a:r>
          </a:p>
        </p:txBody>
      </p:sp>
      <p:sp>
        <p:nvSpPr>
          <p:cNvPr id="129" name="Shape 129"/>
          <p:cNvSpPr txBox="1"/>
          <p:nvPr/>
        </p:nvSpPr>
        <p:spPr>
          <a:xfrm>
            <a:off x="1881500" y="1917500"/>
            <a:ext cx="739500" cy="6779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Buffer</a:t>
            </a:r>
          </a:p>
        </p:txBody>
      </p:sp>
      <p:sp>
        <p:nvSpPr>
          <p:cNvPr id="130" name="Shape 130"/>
          <p:cNvSpPr txBox="1"/>
          <p:nvPr/>
        </p:nvSpPr>
        <p:spPr>
          <a:xfrm>
            <a:off x="803750" y="1917500"/>
            <a:ext cx="739500" cy="6779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DAC</a:t>
            </a:r>
          </a:p>
        </p:txBody>
      </p:sp>
      <p:sp>
        <p:nvSpPr>
          <p:cNvPr id="131" name="Shape 131"/>
          <p:cNvSpPr/>
          <p:nvPr/>
        </p:nvSpPr>
        <p:spPr>
          <a:xfrm>
            <a:off x="2646287" y="2142950"/>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32" name="Shape 132"/>
          <p:cNvSpPr/>
          <p:nvPr/>
        </p:nvSpPr>
        <p:spPr>
          <a:xfrm>
            <a:off x="5097012" y="2142950"/>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33" name="Shape 133"/>
          <p:cNvSpPr txBox="1"/>
          <p:nvPr/>
        </p:nvSpPr>
        <p:spPr>
          <a:xfrm>
            <a:off x="7116312" y="1917500"/>
            <a:ext cx="739500" cy="677999"/>
          </a:xfrm>
          <a:prstGeom prst="rect">
            <a:avLst/>
          </a:prstGeom>
          <a:solidFill>
            <a:srgbClr val="6FA8DC"/>
          </a:solidFill>
          <a:ln>
            <a:noFill/>
          </a:ln>
        </p:spPr>
        <p:txBody>
          <a:bodyPr anchorCtr="0" anchor="ctr" bIns="91425" lIns="91425" rIns="91425" tIns="91425">
            <a:noAutofit/>
          </a:bodyPr>
          <a:lstStyle/>
          <a:p>
            <a:pPr lvl="0" rtl="0" algn="ctr">
              <a:spcBef>
                <a:spcPts val="0"/>
              </a:spcBef>
              <a:buNone/>
            </a:pPr>
            <a:r>
              <a:rPr lang="en">
                <a:solidFill>
                  <a:schemeClr val="lt1"/>
                </a:solidFill>
              </a:rPr>
              <a:t>ADC</a:t>
            </a:r>
          </a:p>
        </p:txBody>
      </p:sp>
      <p:sp>
        <p:nvSpPr>
          <p:cNvPr id="134" name="Shape 134"/>
          <p:cNvSpPr/>
          <p:nvPr/>
        </p:nvSpPr>
        <p:spPr>
          <a:xfrm>
            <a:off x="6250912" y="2313225"/>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sp>
        <p:nvSpPr>
          <p:cNvPr id="135" name="Shape 135"/>
          <p:cNvSpPr/>
          <p:nvPr/>
        </p:nvSpPr>
        <p:spPr>
          <a:xfrm>
            <a:off x="6250925" y="1025125"/>
            <a:ext cx="117600" cy="1117799"/>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6" name="Shape 136"/>
          <p:cNvSpPr/>
          <p:nvPr/>
        </p:nvSpPr>
        <p:spPr>
          <a:xfrm>
            <a:off x="6250912" y="2047875"/>
            <a:ext cx="263400" cy="227099"/>
          </a:xfrm>
          <a:prstGeom prst="rightArrow">
            <a:avLst>
              <a:gd fmla="val 50000" name="adj1"/>
              <a:gd fmla="val 50000" name="adj2"/>
            </a:avLst>
          </a:prstGeom>
          <a:solidFill>
            <a:srgbClr val="6FA8DC"/>
          </a:solidFill>
          <a:ln>
            <a:noFill/>
          </a:ln>
        </p:spPr>
        <p:txBody>
          <a:bodyPr anchorCtr="0" anchor="ctr" bIns="91425" lIns="91425" rIns="91425" tIns="91425">
            <a:noAutofit/>
          </a:bodyPr>
          <a:lstStyle/>
          <a:p>
            <a:pPr>
              <a:spcBef>
                <a:spcPts val="0"/>
              </a:spcBef>
              <a:buNone/>
            </a:pPr>
            <a:r>
              <a:t/>
            </a:r>
            <a:endParaRPr/>
          </a:p>
        </p:txBody>
      </p:sp>
      <p:pic>
        <p:nvPicPr>
          <p:cNvPr id="137" name="Shape 137"/>
          <p:cNvPicPr preferRelativeResize="0"/>
          <p:nvPr/>
        </p:nvPicPr>
        <p:blipFill>
          <a:blip r:embed="rId3">
            <a:alphaModFix/>
          </a:blip>
          <a:stretch>
            <a:fillRect/>
          </a:stretch>
        </p:blipFill>
        <p:spPr>
          <a:xfrm rot="5400000">
            <a:off x="3053425" y="1856625"/>
            <a:ext cx="533400" cy="609600"/>
          </a:xfrm>
          <a:prstGeom prst="rect">
            <a:avLst/>
          </a:prstGeom>
          <a:noFill/>
          <a:ln>
            <a:noFill/>
          </a:ln>
        </p:spPr>
      </p:pic>
      <p:pic>
        <p:nvPicPr>
          <p:cNvPr id="138" name="Shape 138"/>
          <p:cNvPicPr preferRelativeResize="0"/>
          <p:nvPr/>
        </p:nvPicPr>
        <p:blipFill>
          <a:blip r:embed="rId4">
            <a:alphaModFix/>
          </a:blip>
          <a:stretch>
            <a:fillRect/>
          </a:stretch>
        </p:blipFill>
        <p:spPr>
          <a:xfrm rot="-5400000">
            <a:off x="6552600" y="2121975"/>
            <a:ext cx="533400" cy="6096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None/>
            </a:pPr>
            <a:r>
              <a:rPr b="1" lang="en" sz="3000">
                <a:solidFill>
                  <a:srgbClr val="990000"/>
                </a:solidFill>
                <a:latin typeface="Arial"/>
                <a:ea typeface="Arial"/>
                <a:cs typeface="Arial"/>
                <a:sym typeface="Arial"/>
              </a:rPr>
              <a:t> </a:t>
            </a:r>
            <a:r>
              <a:rPr b="1" lang="en" sz="3000">
                <a:solidFill>
                  <a:srgbClr val="990000"/>
                </a:solidFill>
                <a:latin typeface="Arial"/>
                <a:ea typeface="Arial"/>
                <a:cs typeface="Arial"/>
                <a:sym typeface="Arial"/>
              </a:rPr>
              <a:t>Functional Requirements</a:t>
            </a:r>
          </a:p>
        </p:txBody>
      </p:sp>
      <p:sp>
        <p:nvSpPr>
          <p:cNvPr id="144" name="Shape 144"/>
          <p:cNvSpPr txBox="1"/>
          <p:nvPr>
            <p:ph idx="1" type="body"/>
          </p:nvPr>
        </p:nvSpPr>
        <p:spPr>
          <a:xfrm>
            <a:off x="311700" y="1225225"/>
            <a:ext cx="8520599" cy="3354000"/>
          </a:xfrm>
          <a:prstGeom prst="rect">
            <a:avLst/>
          </a:prstGeom>
        </p:spPr>
        <p:txBody>
          <a:bodyPr anchorCtr="0" anchor="ctr" bIns="91425" lIns="91425" rIns="91425" tIns="91425">
            <a:noAutofit/>
          </a:bodyPr>
          <a:lstStyle/>
          <a:p>
            <a:pPr indent="-228600" lvl="0" marL="457200" rtl="0">
              <a:spcBef>
                <a:spcPts val="0"/>
              </a:spcBef>
              <a:buFont typeface="Arial"/>
              <a:buAutoNum type="arabicPeriod"/>
            </a:pPr>
            <a:r>
              <a:rPr lang="en">
                <a:latin typeface="Arial"/>
                <a:ea typeface="Arial"/>
                <a:cs typeface="Arial"/>
                <a:sym typeface="Arial"/>
              </a:rPr>
              <a:t>Deliver accurate spectral test </a:t>
            </a:r>
          </a:p>
          <a:p>
            <a:pPr indent="-228600" lvl="0" marL="457200" rtl="0">
              <a:spcBef>
                <a:spcPts val="0"/>
              </a:spcBef>
              <a:buFont typeface="Arial"/>
              <a:buAutoNum type="arabicPeriod"/>
            </a:pPr>
            <a:r>
              <a:rPr lang="en">
                <a:latin typeface="Arial"/>
                <a:ea typeface="Arial"/>
                <a:cs typeface="Arial"/>
                <a:sym typeface="Arial"/>
              </a:rPr>
              <a:t>Comparable to spectral test results from standard method</a:t>
            </a:r>
          </a:p>
          <a:p>
            <a:pPr indent="-228600" lvl="0" marL="457200" rtl="0">
              <a:spcBef>
                <a:spcPts val="0"/>
              </a:spcBef>
              <a:buFont typeface="Arial"/>
              <a:buAutoNum type="arabicPeriod"/>
            </a:pPr>
            <a:r>
              <a:rPr lang="en">
                <a:latin typeface="Arial"/>
                <a:ea typeface="Arial"/>
                <a:cs typeface="Arial"/>
                <a:sym typeface="Arial"/>
              </a:rPr>
              <a:t>Completely Controllable by the user through the PC </a:t>
            </a:r>
          </a:p>
          <a:p>
            <a:pPr rtl="0">
              <a:spcBef>
                <a:spcPts val="0"/>
              </a:spcBef>
              <a:buNone/>
            </a:pPr>
            <a:r>
              <a:rPr b="1" lang="en" sz="3000">
                <a:latin typeface="Arial"/>
                <a:ea typeface="Arial"/>
                <a:cs typeface="Arial"/>
                <a:sym typeface="Arial"/>
              </a:rPr>
              <a:t> Non-Functional Requirement</a:t>
            </a:r>
          </a:p>
          <a:p>
            <a:pPr indent="-228600" lvl="0" marL="457200" rtl="0">
              <a:spcBef>
                <a:spcPts val="0"/>
              </a:spcBef>
              <a:buFont typeface="Arial"/>
              <a:buAutoNum type="arabicPeriod"/>
            </a:pPr>
            <a:r>
              <a:rPr lang="en">
                <a:latin typeface="Arial"/>
                <a:ea typeface="Arial"/>
                <a:cs typeface="Arial"/>
                <a:sym typeface="Arial"/>
              </a:rPr>
              <a:t>Low Cost (Budget $200)</a:t>
            </a:r>
          </a:p>
          <a:p>
            <a:pPr lvl="0">
              <a:spcBef>
                <a:spcPts val="0"/>
              </a:spcBef>
              <a:buNone/>
            </a:pPr>
            <a:r>
              <a:t/>
            </a:r>
            <a:endParaRPr>
              <a:latin typeface="Arial"/>
              <a:ea typeface="Arial"/>
              <a:cs typeface="Arial"/>
              <a:sym typeface="Arial"/>
            </a:endParaRPr>
          </a:p>
        </p:txBody>
      </p:sp>
      <p:sp>
        <p:nvSpPr>
          <p:cNvPr id="145" name="Shape 145"/>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146" name="Shape 146"/>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147" name="Shape 147"/>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148" name="Shape 148"/>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315925"/>
            <a:ext cx="8520599" cy="831299"/>
          </a:xfrm>
          <a:prstGeom prst="rect">
            <a:avLst/>
          </a:prstGeom>
        </p:spPr>
        <p:txBody>
          <a:bodyPr anchorCtr="0" anchor="b" bIns="91425" lIns="91425" rIns="91425" tIns="91425">
            <a:noAutofit/>
          </a:bodyPr>
          <a:lstStyle/>
          <a:p>
            <a:pPr lvl="0">
              <a:spcBef>
                <a:spcPts val="0"/>
              </a:spcBef>
              <a:buClr>
                <a:schemeClr val="dk1"/>
              </a:buClr>
              <a:buSzPct val="36666"/>
              <a:buFont typeface="Arial"/>
              <a:buNone/>
            </a:pPr>
            <a:r>
              <a:rPr b="1" lang="en" sz="3000">
                <a:solidFill>
                  <a:srgbClr val="990000"/>
                </a:solidFill>
                <a:latin typeface="Arial"/>
                <a:ea typeface="Arial"/>
                <a:cs typeface="Arial"/>
                <a:sym typeface="Arial"/>
              </a:rPr>
              <a:t>Market survey</a:t>
            </a:r>
          </a:p>
        </p:txBody>
      </p:sp>
      <p:sp>
        <p:nvSpPr>
          <p:cNvPr id="154" name="Shape 154"/>
          <p:cNvSpPr txBox="1"/>
          <p:nvPr>
            <p:ph idx="1" type="body"/>
          </p:nvPr>
        </p:nvSpPr>
        <p:spPr>
          <a:xfrm>
            <a:off x="311700" y="1225225"/>
            <a:ext cx="8520599" cy="3354000"/>
          </a:xfrm>
          <a:prstGeom prst="rect">
            <a:avLst/>
          </a:prstGeom>
        </p:spPr>
        <p:txBody>
          <a:bodyPr anchorCtr="0" anchor="ctr" bIns="91425" lIns="91425" rIns="91425" tIns="91425">
            <a:noAutofit/>
          </a:bodyPr>
          <a:lstStyle/>
          <a:p>
            <a:pPr indent="-228600" lvl="0" marL="457200" rtl="0">
              <a:spcBef>
                <a:spcPts val="0"/>
              </a:spcBef>
              <a:buAutoNum type="arabicPeriod"/>
            </a:pPr>
            <a:r>
              <a:rPr lang="en"/>
              <a:t>Based on Benjamin Magstadt’s Master Thesis [1]</a:t>
            </a:r>
          </a:p>
          <a:p>
            <a:pPr indent="-228600" lvl="0" marL="457200" rtl="0">
              <a:spcBef>
                <a:spcPts val="0"/>
              </a:spcBef>
              <a:buAutoNum type="arabicPeriod"/>
            </a:pPr>
            <a:r>
              <a:rPr lang="en"/>
              <a:t>Less expensive</a:t>
            </a:r>
          </a:p>
          <a:p>
            <a:pPr indent="-228600" lvl="0" marL="457200">
              <a:spcBef>
                <a:spcPts val="0"/>
              </a:spcBef>
              <a:buAutoNum type="arabicPeriod"/>
            </a:pPr>
            <a:r>
              <a:rPr lang="en"/>
              <a:t>Easy to setup</a:t>
            </a:r>
          </a:p>
        </p:txBody>
      </p:sp>
      <p:sp>
        <p:nvSpPr>
          <p:cNvPr id="155" name="Shape 155"/>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156" name="Shape 156"/>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157" name="Shape 157"/>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158" name="Shape 158"/>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 </a:t>
            </a:r>
            <a:r>
              <a:rPr b="1" lang="en" sz="3000">
                <a:solidFill>
                  <a:srgbClr val="990000"/>
                </a:solidFill>
                <a:latin typeface="Arial"/>
                <a:ea typeface="Arial"/>
                <a:cs typeface="Arial"/>
                <a:sym typeface="Arial"/>
              </a:rPr>
              <a:t>Cost Estimate</a:t>
            </a:r>
          </a:p>
        </p:txBody>
      </p:sp>
      <p:sp>
        <p:nvSpPr>
          <p:cNvPr id="164" name="Shape 164"/>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165" name="Shape 165"/>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166" name="Shape 166"/>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167" name="Shape 167"/>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sp>
        <p:nvSpPr>
          <p:cNvPr id="168" name="Shape 168"/>
          <p:cNvSpPr txBox="1"/>
          <p:nvPr>
            <p:ph idx="1" type="body"/>
          </p:nvPr>
        </p:nvSpPr>
        <p:spPr>
          <a:xfrm>
            <a:off x="311700" y="1225225"/>
            <a:ext cx="8520599" cy="3354000"/>
          </a:xfrm>
          <a:prstGeom prst="rect">
            <a:avLst/>
          </a:prstGeom>
        </p:spPr>
        <p:txBody>
          <a:bodyPr anchorCtr="0" anchor="t" bIns="91425" lIns="91425" rIns="91425" tIns="91425">
            <a:noAutofit/>
          </a:bodyPr>
          <a:lstStyle/>
          <a:p>
            <a:pPr lvl="0" rtl="0">
              <a:spcBef>
                <a:spcPts val="0"/>
              </a:spcBef>
              <a:spcAft>
                <a:spcPts val="0"/>
              </a:spcAft>
              <a:buClr>
                <a:schemeClr val="dk1"/>
              </a:buClr>
              <a:buSzPct val="78571"/>
              <a:buFont typeface="Arial"/>
              <a:buNone/>
            </a:pPr>
            <a:r>
              <a:rPr lang="en" sz="1400">
                <a:latin typeface="Arial"/>
                <a:ea typeface="Arial"/>
                <a:cs typeface="Arial"/>
                <a:sym typeface="Arial"/>
              </a:rPr>
              <a:t>Anticipated Costs:</a:t>
            </a:r>
          </a:p>
          <a:p>
            <a:pPr indent="-228600" lvl="0" marL="457200" rtl="0">
              <a:spcBef>
                <a:spcPts val="0"/>
              </a:spcBef>
              <a:buSzPct val="100000"/>
              <a:buFont typeface="Arial"/>
            </a:pPr>
            <a:r>
              <a:rPr lang="en" sz="1200">
                <a:latin typeface="Arial"/>
                <a:ea typeface="Arial"/>
                <a:cs typeface="Arial"/>
                <a:sym typeface="Arial"/>
              </a:rPr>
              <a:t>ADS8881 - ADC</a:t>
            </a:r>
          </a:p>
          <a:p>
            <a:pPr indent="-228600" lvl="0" marL="457200" rtl="0">
              <a:spcBef>
                <a:spcPts val="0"/>
              </a:spcBef>
              <a:buSzPct val="100000"/>
              <a:buFont typeface="Arial"/>
            </a:pPr>
            <a:r>
              <a:rPr lang="en" sz="1200">
                <a:latin typeface="Arial"/>
                <a:ea typeface="Arial"/>
                <a:cs typeface="Arial"/>
                <a:sym typeface="Arial"/>
              </a:rPr>
              <a:t>DAC8831 - DAC</a:t>
            </a:r>
          </a:p>
          <a:p>
            <a:pPr indent="-228600" lvl="0" marL="457200" rtl="0">
              <a:spcBef>
                <a:spcPts val="0"/>
              </a:spcBef>
              <a:buSzPct val="100000"/>
              <a:buFont typeface="Arial"/>
            </a:pPr>
            <a:r>
              <a:rPr lang="en" sz="1200">
                <a:latin typeface="Arial"/>
                <a:ea typeface="Arial"/>
                <a:cs typeface="Arial"/>
                <a:sym typeface="Arial"/>
              </a:rPr>
              <a:t>TXS_Relay - Relay</a:t>
            </a:r>
          </a:p>
          <a:p>
            <a:pPr indent="-228600" lvl="0" marL="457200" rtl="0">
              <a:spcBef>
                <a:spcPts val="0"/>
              </a:spcBef>
              <a:buSzPct val="100000"/>
              <a:buFont typeface="Arial"/>
            </a:pPr>
            <a:r>
              <a:rPr lang="en" sz="1200">
                <a:latin typeface="Arial"/>
                <a:ea typeface="Arial"/>
                <a:cs typeface="Arial"/>
                <a:sym typeface="Arial"/>
              </a:rPr>
              <a:t>Capacitor</a:t>
            </a:r>
          </a:p>
          <a:p>
            <a:pPr indent="-228600" lvl="0" marL="457200" rtl="0">
              <a:spcBef>
                <a:spcPts val="0"/>
              </a:spcBef>
              <a:buSzPct val="100000"/>
              <a:buFont typeface="Arial"/>
            </a:pPr>
            <a:r>
              <a:rPr lang="en" sz="1200">
                <a:latin typeface="Arial"/>
                <a:ea typeface="Arial"/>
                <a:cs typeface="Arial"/>
                <a:sym typeface="Arial"/>
              </a:rPr>
              <a:t>Resistor</a:t>
            </a:r>
          </a:p>
          <a:p>
            <a:pPr indent="-228600" lvl="0" marL="457200" rtl="0">
              <a:spcBef>
                <a:spcPts val="0"/>
              </a:spcBef>
              <a:buSzPct val="100000"/>
              <a:buFont typeface="Arial"/>
            </a:pPr>
            <a:r>
              <a:rPr lang="en" sz="1200">
                <a:latin typeface="Arial"/>
                <a:ea typeface="Arial"/>
                <a:cs typeface="Arial"/>
                <a:sym typeface="Arial"/>
              </a:rPr>
              <a:t>FPGA</a:t>
            </a:r>
          </a:p>
          <a:p>
            <a:pPr indent="-228600" lvl="0" marL="457200" rtl="0">
              <a:spcBef>
                <a:spcPts val="0"/>
              </a:spcBef>
              <a:buSzPct val="100000"/>
              <a:buFont typeface="Arial"/>
            </a:pPr>
            <a:r>
              <a:rPr lang="en" sz="1200">
                <a:latin typeface="Arial"/>
                <a:ea typeface="Arial"/>
                <a:cs typeface="Arial"/>
                <a:sym typeface="Arial"/>
              </a:rPr>
              <a:t>PCB Fabrication</a:t>
            </a:r>
          </a:p>
          <a:p>
            <a:pPr indent="-228600" lvl="0" marL="457200" rtl="0">
              <a:spcBef>
                <a:spcPts val="0"/>
              </a:spcBef>
              <a:buSzPct val="100000"/>
              <a:buFont typeface="Arial"/>
            </a:pPr>
            <a:r>
              <a:rPr lang="en" sz="1200">
                <a:latin typeface="Arial"/>
                <a:ea typeface="Arial"/>
                <a:cs typeface="Arial"/>
                <a:sym typeface="Arial"/>
              </a:rPr>
              <a:t>Power Supply</a:t>
            </a:r>
          </a:p>
          <a:p>
            <a:pPr lvl="0" rtl="0">
              <a:spcBef>
                <a:spcPts val="0"/>
              </a:spcBef>
              <a:buNone/>
            </a:pPr>
            <a:r>
              <a:t/>
            </a:r>
            <a:endParaRPr sz="1200">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315925"/>
            <a:ext cx="8520599" cy="831299"/>
          </a:xfrm>
          <a:prstGeom prst="rect">
            <a:avLst/>
          </a:prstGeom>
        </p:spPr>
        <p:txBody>
          <a:bodyPr anchorCtr="0" anchor="b" bIns="91425" lIns="91425" rIns="91425" tIns="91425">
            <a:noAutofit/>
          </a:bodyPr>
          <a:lstStyle/>
          <a:p>
            <a:pPr lvl="0" rtl="0">
              <a:spcBef>
                <a:spcPts val="0"/>
              </a:spcBef>
              <a:buNone/>
            </a:pPr>
            <a:r>
              <a:rPr b="1" lang="en" sz="3000">
                <a:solidFill>
                  <a:srgbClr val="990000"/>
                </a:solidFill>
                <a:latin typeface="Arial"/>
                <a:ea typeface="Arial"/>
                <a:cs typeface="Arial"/>
                <a:sym typeface="Arial"/>
              </a:rPr>
              <a:t> </a:t>
            </a:r>
            <a:r>
              <a:rPr b="1" lang="en" sz="3000">
                <a:solidFill>
                  <a:srgbClr val="990000"/>
                </a:solidFill>
                <a:latin typeface="Arial"/>
                <a:ea typeface="Arial"/>
                <a:cs typeface="Arial"/>
                <a:sym typeface="Arial"/>
              </a:rPr>
              <a:t>Project Milestones</a:t>
            </a:r>
          </a:p>
        </p:txBody>
      </p:sp>
      <p:sp>
        <p:nvSpPr>
          <p:cNvPr id="174" name="Shape 174"/>
          <p:cNvSpPr/>
          <p:nvPr/>
        </p:nvSpPr>
        <p:spPr>
          <a:xfrm>
            <a:off x="0" y="4749825"/>
            <a:ext cx="9144000" cy="393600"/>
          </a:xfrm>
          <a:prstGeom prst="rect">
            <a:avLst/>
          </a:prstGeom>
          <a:solidFill>
            <a:srgbClr val="425696">
              <a:alpha val="87310"/>
            </a:srgbClr>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FFFFFF"/>
                </a:solidFill>
              </a:rPr>
              <a:t>                                                                                                       May 1623 - Low-Cost High-Accuracy Spectral Test System </a:t>
            </a:r>
          </a:p>
        </p:txBody>
      </p:sp>
      <p:sp>
        <p:nvSpPr>
          <p:cNvPr id="175" name="Shape 175"/>
          <p:cNvSpPr/>
          <p:nvPr/>
        </p:nvSpPr>
        <p:spPr>
          <a:xfrm>
            <a:off x="202725" y="4849425"/>
            <a:ext cx="1444200" cy="194400"/>
          </a:xfrm>
          <a:prstGeom prst="homePlate">
            <a:avLst>
              <a:gd fmla="val 50000" name="adj"/>
            </a:avLst>
          </a:prstGeom>
          <a:solidFill>
            <a:srgbClr val="E06666"/>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1000"/>
              <a:t>Project Plan</a:t>
            </a:r>
          </a:p>
        </p:txBody>
      </p:sp>
      <p:sp>
        <p:nvSpPr>
          <p:cNvPr id="176" name="Shape 176"/>
          <p:cNvSpPr/>
          <p:nvPr/>
        </p:nvSpPr>
        <p:spPr>
          <a:xfrm>
            <a:off x="1570900" y="4849425"/>
            <a:ext cx="12501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System Design</a:t>
            </a:r>
          </a:p>
        </p:txBody>
      </p:sp>
      <p:sp>
        <p:nvSpPr>
          <p:cNvPr id="177" name="Shape 177"/>
          <p:cNvSpPr/>
          <p:nvPr/>
        </p:nvSpPr>
        <p:spPr>
          <a:xfrm>
            <a:off x="2705575" y="4849425"/>
            <a:ext cx="1095000" cy="194400"/>
          </a:xfrm>
          <a:prstGeom prst="chevron">
            <a:avLst>
              <a:gd fmla="val 50000" name="adj"/>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1000"/>
              <a:t>Conclusion</a:t>
            </a:r>
          </a:p>
        </p:txBody>
      </p:sp>
      <p:graphicFrame>
        <p:nvGraphicFramePr>
          <p:cNvPr id="178" name="Shape 178"/>
          <p:cNvGraphicFramePr/>
          <p:nvPr/>
        </p:nvGraphicFramePr>
        <p:xfrm>
          <a:off x="775150" y="1428750"/>
          <a:ext cx="3000000" cy="3000000"/>
        </p:xfrm>
        <a:graphic>
          <a:graphicData uri="http://schemas.openxmlformats.org/drawingml/2006/table">
            <a:tbl>
              <a:tblPr>
                <a:noFill/>
                <a:tableStyleId>{7B97C379-6870-4281-8C13-86DAFF7A1FE3}</a:tableStyleId>
              </a:tblPr>
              <a:tblGrid>
                <a:gridCol w="2411750"/>
                <a:gridCol w="4827250"/>
              </a:tblGrid>
              <a:tr h="381000">
                <a:tc>
                  <a:txBody>
                    <a:bodyPr>
                      <a:noAutofit/>
                    </a:bodyPr>
                    <a:lstStyle/>
                    <a:p>
                      <a:pPr algn="ctr">
                        <a:spcBef>
                          <a:spcPts val="0"/>
                        </a:spcBef>
                        <a:buNone/>
                      </a:pPr>
                      <a:r>
                        <a:rPr lang="en"/>
                        <a:t>Date</a:t>
                      </a:r>
                    </a:p>
                  </a:txBody>
                  <a:tcPr marT="91425" marB="91425" marR="91425" marL="91425"/>
                </a:tc>
                <a:tc>
                  <a:txBody>
                    <a:bodyPr>
                      <a:noAutofit/>
                    </a:bodyPr>
                    <a:lstStyle/>
                    <a:p>
                      <a:pPr algn="ctr">
                        <a:spcBef>
                          <a:spcPts val="0"/>
                        </a:spcBef>
                        <a:buNone/>
                      </a:pPr>
                      <a:r>
                        <a:rPr lang="en"/>
                        <a:t>Description</a:t>
                      </a:r>
                    </a:p>
                  </a:txBody>
                  <a:tcPr marT="91425" marB="91425" marR="91425" marL="91425"/>
                </a:tc>
              </a:tr>
              <a:tr h="381000">
                <a:tc>
                  <a:txBody>
                    <a:bodyPr>
                      <a:noAutofit/>
                    </a:bodyPr>
                    <a:lstStyle/>
                    <a:p>
                      <a:pPr>
                        <a:spcBef>
                          <a:spcPts val="0"/>
                        </a:spcBef>
                        <a:buNone/>
                      </a:pPr>
                      <a:r>
                        <a:rPr lang="en"/>
                        <a:t>September</a:t>
                      </a:r>
                    </a:p>
                  </a:txBody>
                  <a:tcPr marT="91425" marB="91425" marR="91425" marL="91425"/>
                </a:tc>
                <a:tc>
                  <a:txBody>
                    <a:bodyPr>
                      <a:noAutofit/>
                    </a:bodyPr>
                    <a:lstStyle/>
                    <a:p>
                      <a:pPr>
                        <a:spcBef>
                          <a:spcPts val="0"/>
                        </a:spcBef>
                        <a:buNone/>
                      </a:pPr>
                      <a:r>
                        <a:rPr lang="en"/>
                        <a:t>Research, Begin Schematic Design</a:t>
                      </a:r>
                    </a:p>
                  </a:txBody>
                  <a:tcPr marT="91425" marB="91425" marR="91425" marL="91425"/>
                </a:tc>
              </a:tr>
              <a:tr h="381000">
                <a:tc>
                  <a:txBody>
                    <a:bodyPr>
                      <a:noAutofit/>
                    </a:bodyPr>
                    <a:lstStyle/>
                    <a:p>
                      <a:pPr>
                        <a:spcBef>
                          <a:spcPts val="0"/>
                        </a:spcBef>
                        <a:buNone/>
                      </a:pPr>
                      <a:r>
                        <a:rPr lang="en"/>
                        <a:t>October</a:t>
                      </a:r>
                    </a:p>
                  </a:txBody>
                  <a:tcPr marT="91425" marB="91425" marR="91425" marL="91425"/>
                </a:tc>
                <a:tc>
                  <a:txBody>
                    <a:bodyPr>
                      <a:noAutofit/>
                    </a:bodyPr>
                    <a:lstStyle/>
                    <a:p>
                      <a:pPr>
                        <a:spcBef>
                          <a:spcPts val="0"/>
                        </a:spcBef>
                        <a:buNone/>
                      </a:pPr>
                      <a:r>
                        <a:rPr lang="en"/>
                        <a:t>Schematic Version 1</a:t>
                      </a:r>
                    </a:p>
                  </a:txBody>
                  <a:tcPr marT="91425" marB="91425" marR="91425" marL="91425"/>
                </a:tc>
              </a:tr>
              <a:tr h="381000">
                <a:tc>
                  <a:txBody>
                    <a:bodyPr>
                      <a:noAutofit/>
                    </a:bodyPr>
                    <a:lstStyle/>
                    <a:p>
                      <a:pPr>
                        <a:spcBef>
                          <a:spcPts val="0"/>
                        </a:spcBef>
                        <a:buNone/>
                      </a:pPr>
                      <a:r>
                        <a:rPr lang="en"/>
                        <a:t>November</a:t>
                      </a:r>
                    </a:p>
                  </a:txBody>
                  <a:tcPr marT="91425" marB="91425" marR="91425" marL="91425"/>
                </a:tc>
                <a:tc>
                  <a:txBody>
                    <a:bodyPr>
                      <a:noAutofit/>
                    </a:bodyPr>
                    <a:lstStyle/>
                    <a:p>
                      <a:pPr>
                        <a:spcBef>
                          <a:spcPts val="0"/>
                        </a:spcBef>
                        <a:buNone/>
                      </a:pPr>
                      <a:r>
                        <a:rPr lang="en"/>
                        <a:t>PCB Layout Begins, Schematic Version 2</a:t>
                      </a:r>
                    </a:p>
                  </a:txBody>
                  <a:tcPr marT="91425" marB="91425" marR="91425" marL="91425"/>
                </a:tc>
              </a:tr>
              <a:tr h="381000">
                <a:tc>
                  <a:txBody>
                    <a:bodyPr>
                      <a:noAutofit/>
                    </a:bodyPr>
                    <a:lstStyle/>
                    <a:p>
                      <a:pPr>
                        <a:spcBef>
                          <a:spcPts val="0"/>
                        </a:spcBef>
                        <a:buNone/>
                      </a:pPr>
                      <a:r>
                        <a:rPr lang="en"/>
                        <a:t>December</a:t>
                      </a:r>
                    </a:p>
                  </a:txBody>
                  <a:tcPr marT="91425" marB="91425" marR="91425" marL="91425"/>
                </a:tc>
                <a:tc>
                  <a:txBody>
                    <a:bodyPr>
                      <a:noAutofit/>
                    </a:bodyPr>
                    <a:lstStyle/>
                    <a:p>
                      <a:pPr>
                        <a:spcBef>
                          <a:spcPts val="0"/>
                        </a:spcBef>
                        <a:buNone/>
                      </a:pPr>
                      <a:r>
                        <a:rPr lang="en"/>
                        <a:t>Wrap up PCB Layout, PCB Fabrication</a:t>
                      </a:r>
                    </a:p>
                  </a:txBody>
                  <a:tcPr marT="91425" marB="91425" marR="91425" marL="91425"/>
                </a:tc>
              </a:tr>
              <a:tr h="381000">
                <a:tc>
                  <a:txBody>
                    <a:bodyPr>
                      <a:noAutofit/>
                    </a:bodyPr>
                    <a:lstStyle/>
                    <a:p>
                      <a:pPr>
                        <a:spcBef>
                          <a:spcPts val="0"/>
                        </a:spcBef>
                        <a:buNone/>
                      </a:pPr>
                      <a:r>
                        <a:rPr lang="en"/>
                        <a:t>January</a:t>
                      </a:r>
                    </a:p>
                  </a:txBody>
                  <a:tcPr marT="91425" marB="91425" marR="91425" marL="91425"/>
                </a:tc>
                <a:tc>
                  <a:txBody>
                    <a:bodyPr>
                      <a:noAutofit/>
                    </a:bodyPr>
                    <a:lstStyle/>
                    <a:p>
                      <a:pPr>
                        <a:spcBef>
                          <a:spcPts val="0"/>
                        </a:spcBef>
                        <a:buNone/>
                      </a:pPr>
                      <a:r>
                        <a:rPr lang="en"/>
                        <a:t>Board Construction, Testing, Software Implementation</a:t>
                      </a:r>
                    </a:p>
                  </a:txBody>
                  <a:tcPr marT="91425" marB="91425" marR="91425" marL="91425"/>
                </a:tc>
              </a:tr>
            </a:tbl>
          </a:graphicData>
        </a:graphic>
      </p:graphicFrame>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